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89" r:id="rId1"/>
  </p:sldMasterIdLst>
  <p:notesMasterIdLst>
    <p:notesMasterId r:id="rId20"/>
  </p:notesMasterIdLst>
  <p:handoutMasterIdLst>
    <p:handoutMasterId r:id="rId21"/>
  </p:handoutMasterIdLst>
  <p:sldIdLst>
    <p:sldId id="487" r:id="rId2"/>
    <p:sldId id="783" r:id="rId3"/>
    <p:sldId id="717" r:id="rId4"/>
    <p:sldId id="691" r:id="rId5"/>
    <p:sldId id="738" r:id="rId6"/>
    <p:sldId id="755" r:id="rId7"/>
    <p:sldId id="797" r:id="rId8"/>
    <p:sldId id="780" r:id="rId9"/>
    <p:sldId id="798" r:id="rId10"/>
    <p:sldId id="799" r:id="rId11"/>
    <p:sldId id="752" r:id="rId12"/>
    <p:sldId id="802" r:id="rId13"/>
    <p:sldId id="791" r:id="rId14"/>
    <p:sldId id="792" r:id="rId15"/>
    <p:sldId id="795" r:id="rId16"/>
    <p:sldId id="751" r:id="rId17"/>
    <p:sldId id="781" r:id="rId18"/>
    <p:sldId id="560" r:id="rId19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66"/>
    <a:srgbClr val="33CC33"/>
    <a:srgbClr val="009900"/>
    <a:srgbClr val="3103F7"/>
    <a:srgbClr val="EAEAEA"/>
    <a:srgbClr val="0099FF"/>
    <a:srgbClr val="F8F8F8"/>
    <a:srgbClr val="DDDD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501" autoAdjust="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3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17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rv-04\57-04\&#1050;&#1040;&#1054;%20&#1054;&#1073;&#1097;&#1072;&#1103;%20(&#1087;&#1080;&#1089;&#1100;&#1084;&#1072;)\&#1055;&#1091;&#1073;&#1083;&#1080;&#1095;&#1085;&#1099;&#1077;%20&#1084;&#1077;&#1088;&#1086;&#1087;&#1088;&#1080;&#1103;&#1090;&#1080;&#1103;\2023%20&#1075;&#1086;&#1076;\&#1050;&#1086;&#1083;&#1083;&#1077;&#1075;&#1080;&#1103;%202023-10-13\&#1048;&#1085;&#1092;&#1086;&#1088;&#1084;&#1072;&#1094;&#1080;&#1103;%20&#1074;%20&#1056;&#1058;&#1053;-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Поднадзорные организации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ГТС</c:v>
                </c:pt>
                <c:pt idx="1">
                  <c:v>Объекты капстроя</c:v>
                </c:pt>
                <c:pt idx="2">
                  <c:v>ОПО</c:v>
                </c:pt>
                <c:pt idx="3">
                  <c:v>Объекты энергетики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148</c:v>
                </c:pt>
                <c:pt idx="2">
                  <c:v>4958</c:v>
                </c:pt>
                <c:pt idx="3">
                  <c:v>6452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ГТС</c:v>
                </c:pt>
                <c:pt idx="1">
                  <c:v>Объекты капстроя</c:v>
                </c:pt>
                <c:pt idx="2">
                  <c:v>ОПО</c:v>
                </c:pt>
                <c:pt idx="3">
                  <c:v>Объекты энергетики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</c:v>
                </c:pt>
                <c:pt idx="1">
                  <c:v>149</c:v>
                </c:pt>
                <c:pt idx="2">
                  <c:v>4843</c:v>
                </c:pt>
                <c:pt idx="3">
                  <c:v>6436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2023пг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ГТС</c:v>
                </c:pt>
                <c:pt idx="1">
                  <c:v>Объекты капстроя</c:v>
                </c:pt>
                <c:pt idx="2">
                  <c:v>ОПО</c:v>
                </c:pt>
                <c:pt idx="3">
                  <c:v>Объекты энергетики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48</c:v>
                </c:pt>
                <c:pt idx="1">
                  <c:v>123</c:v>
                </c:pt>
                <c:pt idx="2">
                  <c:v>5103</c:v>
                </c:pt>
                <c:pt idx="3">
                  <c:v>6446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504752"/>
        <c:axId val="288505144"/>
      </c:barChart>
      <c:catAx>
        <c:axId val="28850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05144"/>
        <c:crosses val="autoZero"/>
        <c:auto val="1"/>
        <c:lblAlgn val="ctr"/>
        <c:lblOffset val="100"/>
        <c:noMultiLvlLbl val="0"/>
      </c:catAx>
      <c:valAx>
        <c:axId val="288505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04752"/>
        <c:crosses val="autoZero"/>
        <c:crossBetween val="between"/>
      </c:valAx>
      <c:spPr>
        <a:blipFill>
          <a:blip xmlns:r="http://schemas.openxmlformats.org/officeDocument/2006/relationships" r:embed="rId3">
            <a:alphaModFix amt="10000"/>
          </a:blip>
          <a:tile tx="0" ty="0" sx="100000" sy="100000" flip="none" algn="tl"/>
        </a:blip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458964952242"/>
          <c:y val="0"/>
          <c:w val="0.7399880541783273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3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624705123474724"/>
                  <c:y val="-0.1132355566221297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95751791132521"/>
                      <c:h val="0.1693186590495490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9802433817376724E-3"/>
                  <c:y val="3.07652966372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45161375780796"/>
                      <c:h val="0.1299285543401053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8265569175527415E-4"/>
                  <c:y val="8.53916734623740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062548594169901"/>
                  <c:y val="-0.11087020606362263"/>
                </c:manualLayout>
              </c:layout>
              <c:tx>
                <c:rich>
                  <a:bodyPr/>
                  <a:lstStyle/>
                  <a:p>
                    <a:fld id="{88A32653-4738-406A-957A-2AB4E856CD3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A135C14-D71E-41E0-85F7-42B86D776AFC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01939444409488"/>
                      <c:h val="0.1678136043024419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Объекты нефтехимии</c:v>
                </c:pt>
                <c:pt idx="1">
                  <c:v>Объекты нефтегазодобычи</c:v>
                </c:pt>
                <c:pt idx="2">
                  <c:v>Объекты магистрального трубопроводного транспорта</c:v>
                </c:pt>
                <c:pt idx="3">
                  <c:v>Объекты газопотребления</c:v>
                </c:pt>
                <c:pt idx="4">
                  <c:v>Подъемные сооружения</c:v>
                </c:pt>
                <c:pt idx="5">
                  <c:v>Объекты энергетики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6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23363000008024E-4"/>
          <c:y val="8.7323531283266587E-2"/>
          <c:w val="0.62067916678931312"/>
          <c:h val="0.83077297124391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3125660030448385E-2"/>
                  <c:y val="0.179605367878618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981980634630339"/>
                  <c:y val="-0.11521184527059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25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9,1 %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Объекты нефтегазодобычи</c:v>
                </c:pt>
                <c:pt idx="1">
                  <c:v>Объекты магистрального трубопроводного транспорта</c:v>
                </c:pt>
                <c:pt idx="2">
                  <c:v>Подъемные сооружения </c:v>
                </c:pt>
                <c:pt idx="3">
                  <c:v>Объекты нефтехимии</c:v>
                </c:pt>
                <c:pt idx="4">
                  <c:v>Объекты энергетики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03819477933463"/>
          <c:y val="0.18438133042918098"/>
          <c:w val="0.3733330606733562"/>
          <c:h val="0.6312371639957502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63195575671963E-2"/>
          <c:y val="8.9732201668837903E-3"/>
          <c:w val="0.88553259141494434"/>
          <c:h val="0.82099751988990766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Аварии</c:v>
                </c:pt>
              </c:strCache>
            </c:strRef>
          </c:tx>
          <c:spPr>
            <a:ln w="130175" cap="rnd" cmpd="dbl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</c:v>
                </c:pt>
                <c:pt idx="1">
                  <c:v>17</c:v>
                </c:pt>
                <c:pt idx="2">
                  <c:v>28</c:v>
                </c:pt>
                <c:pt idx="3">
                  <c:v>19</c:v>
                </c:pt>
                <c:pt idx="4">
                  <c:v>11</c:v>
                </c:pt>
                <c:pt idx="5">
                  <c:v>22</c:v>
                </c:pt>
                <c:pt idx="6">
                  <c:v>20</c:v>
                </c:pt>
                <c:pt idx="7">
                  <c:v>15</c:v>
                </c:pt>
                <c:pt idx="8">
                  <c:v>14</c:v>
                </c:pt>
                <c:pt idx="9">
                  <c:v>18</c:v>
                </c:pt>
                <c:pt idx="10">
                  <c:v>19</c:v>
                </c:pt>
                <c:pt idx="11">
                  <c:v>17</c:v>
                </c:pt>
                <c:pt idx="12">
                  <c:v>17</c:v>
                </c:pt>
                <c:pt idx="13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Несчастные случаи со смертельным исходом</c:v>
                </c:pt>
              </c:strCache>
            </c:strRef>
          </c:tx>
          <c:spPr>
            <a:ln w="130175" cap="rnd" cmpd="dbl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17</c:v>
                </c:pt>
                <c:pt idx="1">
                  <c:v>23</c:v>
                </c:pt>
                <c:pt idx="2">
                  <c:v>29</c:v>
                </c:pt>
                <c:pt idx="3">
                  <c:v>20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8</c:v>
                </c:pt>
                <c:pt idx="8">
                  <c:v>11</c:v>
                </c:pt>
                <c:pt idx="9">
                  <c:v>7</c:v>
                </c:pt>
                <c:pt idx="10">
                  <c:v>6</c:v>
                </c:pt>
                <c:pt idx="11">
                  <c:v>9</c:v>
                </c:pt>
                <c:pt idx="12">
                  <c:v>12</c:v>
                </c:pt>
                <c:pt idx="13">
                  <c:v>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3786360"/>
        <c:axId val="323787144"/>
      </c:lineChart>
      <c:catAx>
        <c:axId val="323786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787144"/>
        <c:crossesAt val="0"/>
        <c:auto val="1"/>
        <c:lblAlgn val="ctr"/>
        <c:lblOffset val="100"/>
        <c:noMultiLvlLbl val="0"/>
      </c:catAx>
      <c:valAx>
        <c:axId val="323787144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786360"/>
        <c:crosses val="autoZero"/>
        <c:crossBetween val="between"/>
        <c:majorUnit val="5"/>
        <c:min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blipFill>
          <a:blip xmlns:r="http://schemas.openxmlformats.org/officeDocument/2006/relationships" r:embed="rId3">
            <a:alphaModFix amt="15000"/>
          </a:blip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alphaModFix amt="41000"/>
      </a:blip>
      <a:srcRect/>
      <a:tile tx="0" ty="0" sx="100000" sy="100000" flip="none" algn="tl"/>
    </a:blipFill>
    <a:ln w="9525" cap="flat" cmpd="sng" algn="ctr">
      <a:solidFill>
        <a:schemeClr val="accent4">
          <a:lumMod val="50000"/>
          <a:alpha val="7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Поднадзорные объекты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ГТС</c:v>
                </c:pt>
                <c:pt idx="1">
                  <c:v>Объекты капстроя</c:v>
                </c:pt>
                <c:pt idx="2">
                  <c:v>ОПО</c:v>
                </c:pt>
                <c:pt idx="3">
                  <c:v>Объекты энергетики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119</c:v>
                </c:pt>
                <c:pt idx="1">
                  <c:v>5414</c:v>
                </c:pt>
                <c:pt idx="2">
                  <c:v>11149</c:v>
                </c:pt>
                <c:pt idx="3">
                  <c:v>9654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ГТС</c:v>
                </c:pt>
                <c:pt idx="1">
                  <c:v>Объекты капстроя</c:v>
                </c:pt>
                <c:pt idx="2">
                  <c:v>ОПО</c:v>
                </c:pt>
                <c:pt idx="3">
                  <c:v>Объекты энергетики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118</c:v>
                </c:pt>
                <c:pt idx="1">
                  <c:v>5140</c:v>
                </c:pt>
                <c:pt idx="2">
                  <c:v>11283</c:v>
                </c:pt>
                <c:pt idx="3">
                  <c:v>58686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2023пг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ГТС</c:v>
                </c:pt>
                <c:pt idx="1">
                  <c:v>Объекты капстроя</c:v>
                </c:pt>
                <c:pt idx="2">
                  <c:v>ОПО</c:v>
                </c:pt>
                <c:pt idx="3">
                  <c:v>Объекты энергетики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122</c:v>
                </c:pt>
                <c:pt idx="1">
                  <c:v>1864</c:v>
                </c:pt>
                <c:pt idx="2">
                  <c:v>11510</c:v>
                </c:pt>
                <c:pt idx="3">
                  <c:v>25229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16"/>
        <c:axId val="288505928"/>
        <c:axId val="288506320"/>
      </c:barChart>
      <c:catAx>
        <c:axId val="288505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06320"/>
        <c:crosses val="autoZero"/>
        <c:auto val="1"/>
        <c:lblAlgn val="ctr"/>
        <c:lblOffset val="100"/>
        <c:noMultiLvlLbl val="0"/>
      </c:catAx>
      <c:valAx>
        <c:axId val="288506320"/>
        <c:scaling>
          <c:orientation val="minMax"/>
          <c:max val="6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05928"/>
        <c:crosses val="autoZero"/>
        <c:crossBetween val="between"/>
      </c:valAx>
      <c:spPr>
        <a:blipFill>
          <a:blip xmlns:r="http://schemas.openxmlformats.org/officeDocument/2006/relationships" r:embed="rId3">
            <a:alphaModFix amt="10000"/>
          </a:blip>
          <a:tile tx="0" ty="0" sx="100000" sy="100000" flip="none" algn="tl"/>
        </a:blip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ОПО по регионам</a:t>
            </a:r>
          </a:p>
        </c:rich>
      </c:tx>
      <c:layout>
        <c:manualLayout>
          <c:xMode val="edge"/>
          <c:yMode val="edge"/>
          <c:x val="0.20517456886546132"/>
          <c:y val="9.8877339934844762E-3"/>
        </c:manualLayout>
      </c:layout>
      <c:overlay val="0"/>
    </c:title>
    <c:autoTitleDeleted val="0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61140069367169E-2"/>
          <c:y val="0.14733891492889525"/>
          <c:w val="0.85157910144022797"/>
          <c:h val="0.754887769490362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effectLst>
              <a:outerShdw blurRad="241300" dist="368300" dir="18600000" algn="t" rotWithShape="0">
                <a:srgbClr val="000000">
                  <a:alpha val="50000"/>
                </a:srgbClr>
              </a:outerShdw>
            </a:effectLst>
          </c:spPr>
          <c:explosion val="8"/>
          <c:dPt>
            <c:idx val="0"/>
            <c:bubble3D val="0"/>
            <c:explosion val="11"/>
            <c:spPr>
              <a:solidFill>
                <a:srgbClr val="0099FF"/>
              </a:solidFill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62FE7C"/>
              </a:solidFill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7396676670134731"/>
                  <c:y val="-0.21132994174541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321777433400073"/>
                  <c:y val="3.6659357702142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rgbClr val="3103F7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188774841095738E-2"/>
                  <c:y val="-0.374593039294789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aseline="0">
                        <a:solidFill>
                          <a:srgbClr val="3103F7"/>
                        </a:solidFill>
                      </a:defRPr>
                    </a:pPr>
                    <a:fld id="{AB6A71D5-E18A-4677-906F-A370482F2712}" type="VALUE">
                      <a:rPr lang="en-US">
                        <a:solidFill>
                          <a:srgbClr val="3103F7"/>
                        </a:solidFill>
                      </a:rPr>
                      <a:pPr>
                        <a:defRPr baseline="0">
                          <a:solidFill>
                            <a:srgbClr val="3103F7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462664393574328E-2"/>
                  <c:y val="-3.233314967927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57-Тюм.</c:v>
                </c:pt>
                <c:pt idx="1">
                  <c:v>58-ХМАО</c:v>
                </c:pt>
                <c:pt idx="2">
                  <c:v>59-ЯНАО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3703</c:v>
                </c:pt>
                <c:pt idx="1">
                  <c:v>5313</c:v>
                </c:pt>
                <c:pt idx="2">
                  <c:v>2487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>
          <a:outerShdw blurRad="50800" dist="50800" dir="5400000" sx="1000" sy="1000" algn="ctr" rotWithShape="0">
            <a:srgbClr val="000000">
              <a:alpha val="97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ОПО по к</a:t>
            </a:r>
            <a:r>
              <a:rPr lang="ru-RU" sz="216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лассам опасности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0509111921411658"/>
          <c:y val="0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92581216466145"/>
          <c:y val="3.8573740788616001E-2"/>
          <c:w val="0.85157910144022797"/>
          <c:h val="0.807504446875034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9966"/>
              </a:solidFill>
              <a:effectLst>
                <a:outerShdw blurRad="38100" dist="25400" dir="5400000" algn="t" rotWithShape="0">
                  <a:srgbClr val="000000">
                    <a:alpha val="54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CC6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5.7785437669773738E-2"/>
                  <c:y val="-4.061508928611329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aseline="0">
                        <a:solidFill>
                          <a:srgbClr val="3103F7"/>
                        </a:solidFill>
                      </a:defRPr>
                    </a:pPr>
                    <a:r>
                      <a:rPr lang="en-US" dirty="0" smtClean="0"/>
                      <a:t>407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7163648483502"/>
                      <c:h val="7.936373780561906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2944095861848155E-2"/>
                  <c:y val="-5.3917262809477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38719114502389E-2"/>
                      <c:h val="8.31344633355477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0747694700588883E-3"/>
                  <c:y val="0.16135817506877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12886803427069"/>
                      <c:h val="8.287152121794658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2621015965546312E-3"/>
                  <c:y val="0.166619712085556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aseline="0">
                        <a:solidFill>
                          <a:srgbClr val="3103F7"/>
                        </a:solidFill>
                      </a:defRPr>
                    </a:pPr>
                    <a:r>
                      <a:rPr lang="en-US" dirty="0" smtClean="0"/>
                      <a:t>4149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15474097649281"/>
                      <c:h val="9.339487145492912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599462804786396E-2"/>
                  <c:y val="1.753891706163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3103F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класс</c:v>
                </c:pt>
                <c:pt idx="1">
                  <c:v>II класс</c:v>
                </c:pt>
                <c:pt idx="2">
                  <c:v>III класс</c:v>
                </c:pt>
                <c:pt idx="3">
                  <c:v>IV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407</c:v>
                </c:pt>
                <c:pt idx="1">
                  <c:v>680</c:v>
                </c:pt>
                <c:pt idx="2">
                  <c:v>6119</c:v>
                </c:pt>
                <c:pt idx="3">
                  <c:v>4183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20"/>
        <c:shape val="box"/>
        <c:axId val="320958032"/>
        <c:axId val="320958424"/>
        <c:axId val="320422992"/>
      </c:bar3DChart>
      <c:catAx>
        <c:axId val="32095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60000"/>
          <a:lstStyle/>
          <a:p>
            <a:pPr>
              <a:defRPr sz="1800" baseline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320958424"/>
        <c:crosses val="autoZero"/>
        <c:auto val="1"/>
        <c:lblAlgn val="ctr"/>
        <c:lblOffset val="100"/>
        <c:noMultiLvlLbl val="0"/>
      </c:catAx>
      <c:valAx>
        <c:axId val="320958424"/>
        <c:scaling>
          <c:orientation val="minMax"/>
        </c:scaling>
        <c:delete val="0"/>
        <c:axPos val="l"/>
        <c:majorGridlines/>
        <c:minorGridlines>
          <c:spPr>
            <a:ln w="3175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50800" dir="5400000" sx="85000" sy="85000" algn="ctr" rotWithShape="0">
                <a:srgbClr val="000000">
                  <a:alpha val="70000"/>
                </a:srgbClr>
              </a:outerShd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320958032"/>
        <c:crosses val="autoZero"/>
        <c:crossBetween val="between"/>
        <c:majorUnit val="1500"/>
      </c:valAx>
      <c:serAx>
        <c:axId val="320422992"/>
        <c:scaling>
          <c:orientation val="minMax"/>
        </c:scaling>
        <c:delete val="1"/>
        <c:axPos val="b"/>
        <c:majorTickMark val="out"/>
        <c:minorTickMark val="none"/>
        <c:tickLblPos val="nextTo"/>
        <c:crossAx val="320958424"/>
        <c:crosses val="autoZero"/>
      </c:ser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Всего 6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512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r>
              <a:rPr lang="ru-RU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нефтегазового комплекса </a:t>
            </a:r>
          </a:p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объектов (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56 %)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8.2370065877453949E-2"/>
          <c:y val="7.661072375277022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0727840939484089E-2"/>
          <c:y val="9.9104345382879627E-2"/>
          <c:w val="0.51967116822410686"/>
          <c:h val="0.866008889861070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254000" sx="102000" sy="102000" algn="ctr" rotWithShape="0">
                <a:prstClr val="black">
                  <a:alpha val="0"/>
                </a:prstClr>
              </a:outerShdw>
            </a:effectLst>
          </c:spPr>
          <c:explosion val="3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5C-4454-A846-5A1203FF7E24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5C-4454-A846-5A1203FF7E24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5C-4454-A846-5A1203FF7E24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5C-4454-A846-5A1203FF7E24}"/>
              </c:ext>
            </c:extLst>
          </c:dPt>
          <c:dPt>
            <c:idx val="4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5C-4454-A846-5A1203FF7E24}"/>
              </c:ext>
            </c:extLst>
          </c:dPt>
          <c:dPt>
            <c:idx val="5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5C-4454-A846-5A1203FF7E24}"/>
              </c:ext>
            </c:extLst>
          </c:dPt>
          <c:dLbls>
            <c:dLbl>
              <c:idx val="0"/>
              <c:layout>
                <c:manualLayout>
                  <c:x val="-3.9193176066857245E-3"/>
                  <c:y val="-1.5239859793289902E-2"/>
                </c:manualLayout>
              </c:layout>
              <c:tx>
                <c:rich>
                  <a:bodyPr/>
                  <a:lstStyle/>
                  <a:p>
                    <a:fld id="{47031B4A-0EB1-4089-ABE0-0DA0CD009870}" type="CATEGORYNAME">
                      <a:rPr lang="ru-RU" smtClean="0">
                        <a:solidFill>
                          <a:srgbClr val="7030A0"/>
                        </a:solidFill>
                      </a:rPr>
                      <a:pPr/>
                      <a:t>[ИМЯ КАТЕГОРИИ]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3275798573821009E-2"/>
                  <c:y val="2.1771228276129088E-3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2906343739586"/>
                      <c:h val="0.1598811991658035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3261165426063775E-2"/>
                  <c:y val="-0.179560711873323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E1785B-482C-45A6-A753-FB621EF45780}" type="CATEGORYNAME">
                      <a:rPr lang="ru-RU" sz="1200" smtClean="0">
                        <a:solidFill>
                          <a:srgbClr val="7030A0"/>
                        </a:solidFill>
                      </a:rPr>
                      <a:pPr>
                        <a:defRPr sz="1300">
                          <a:solidFill>
                            <a:srgbClr val="7030A0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63570714365069"/>
                      <c:h val="0.176362694008128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335300192982674"/>
                  <c:y val="-0.11103326420825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bg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Нефтегазодобыча - 2283</c:v>
                </c:pt>
                <c:pt idx="1">
                  <c:v>Газораспределение
и газопотребление - 3717</c:v>
                </c:pt>
                <c:pt idx="2">
                  <c:v>Нефтегазопереработка и нефтепродуктообеспечение - 253</c:v>
                </c:pt>
                <c:pt idx="3">
                  <c:v>Магистральный
трубопроводный - 259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2283</c:v>
                </c:pt>
                <c:pt idx="1">
                  <c:v>3717</c:v>
                </c:pt>
                <c:pt idx="2">
                  <c:v>253</c:v>
                </c:pt>
                <c:pt idx="3">
                  <c:v>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5C-4454-A846-5A1203FF7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1 864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объектов</a:t>
            </a:r>
            <a:r>
              <a:rPr lang="ru-RU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капитального строительства (реконструкции)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203233511523401"/>
          <c:y val="2.3235231775616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603753554978699"/>
          <c:y val="0.22924749122428054"/>
          <c:w val="0.62736882108975911"/>
          <c:h val="0.505242920110220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254000" sx="102000" sy="102000" algn="ctr" rotWithShape="0">
                <a:prstClr val="black">
                  <a:alpha val="0"/>
                </a:prstClr>
              </a:outerShdw>
            </a:effectLst>
          </c:spPr>
          <c:explosion val="3"/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5C-4454-A846-5A1203FF7E24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5C-4454-A846-5A1203FF7E24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5C-4454-A846-5A1203FF7E24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5C-4454-A846-5A1203FF7E24}"/>
              </c:ext>
            </c:extLst>
          </c:dPt>
          <c:dPt>
            <c:idx val="4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5C-4454-A846-5A1203FF7E24}"/>
              </c:ext>
            </c:extLst>
          </c:dPt>
          <c:dPt>
            <c:idx val="5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5C-4454-A846-5A1203FF7E24}"/>
              </c:ext>
            </c:extLst>
          </c:dPt>
          <c:dLbls>
            <c:dLbl>
              <c:idx val="0"/>
              <c:layout>
                <c:manualLayout>
                  <c:x val="-3.9193885515159798E-3"/>
                  <c:y val="-1.0421467238578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dirty="0" smtClean="0"/>
                      <a:t>Опасные</a:t>
                    </a:r>
                    <a:r>
                      <a:rPr lang="ru-RU" sz="800" baseline="0" dirty="0" smtClean="0"/>
                      <a:t> производственные объекты (98 %)</a:t>
                    </a:r>
                    <a:endParaRPr lang="ru-RU" sz="800" dirty="0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708748506163"/>
                      <c:h val="0.14326972254106587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4884067387242539"/>
                  <c:y val="-8.45787480653867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800" dirty="0" smtClean="0"/>
                      <a:t>Иные</a:t>
                    </a:r>
                    <a:r>
                      <a:rPr lang="ru-RU" sz="800" baseline="0" dirty="0" smtClean="0"/>
                      <a:t> объекты капитального строительства (реконструкции)</a:t>
                    </a:r>
                    <a:endParaRPr lang="ru-RU" sz="800" dirty="0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38854336209694"/>
                      <c:h val="0.244939828335342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bg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Опасные производственные объекты1780</c:v>
                </c:pt>
                <c:pt idx="1">
                  <c:v>Объекты инфраструктуры воздушного транспорта21</c:v>
                </c:pt>
                <c:pt idx="2">
                  <c:v>Объекты инфраструктуры железнодорожного транспорта15</c:v>
                </c:pt>
                <c:pt idx="3">
                  <c:v>Автомобильные дороги федерального значения9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1780</c:v>
                </c:pt>
                <c:pt idx="1">
                  <c:v>21</c:v>
                </c:pt>
                <c:pt idx="2">
                  <c:v>15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5C-4454-A846-5A1203FF7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Приоритетное развитие прграмм профилактики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'Проф-1'!$B$29</c:f>
              <c:strCache>
                <c:ptCount val="1"/>
                <c:pt idx="0">
                  <c:v>Количество контрольных (надзорных)  мероприятий</c:v>
                </c:pt>
              </c:strCache>
            </c:strRef>
          </c:tx>
          <c:spPr>
            <a:ln w="60325" cap="rnd" cmpd="dbl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833333333333336"/>
                  <c:y val="2.9071685115151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'Проф-1'!$C$28:$D$28</c:f>
              <c:strCache>
                <c:ptCount val="2"/>
                <c:pt idx="0">
                  <c:v>2022 пг</c:v>
                </c:pt>
                <c:pt idx="1">
                  <c:v>2023 пг</c:v>
                </c:pt>
              </c:strCache>
            </c:strRef>
          </c:cat>
          <c:val>
            <c:numRef>
              <c:f>'Проф-1'!$C$29:$D$29</c:f>
              <c:numCache>
                <c:formatCode>General</c:formatCode>
                <c:ptCount val="2"/>
                <c:pt idx="0">
                  <c:v>1279</c:v>
                </c:pt>
                <c:pt idx="1">
                  <c:v>1129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'Проф-1'!$B$31</c:f>
              <c:strCache>
                <c:ptCount val="1"/>
                <c:pt idx="0">
                  <c:v>Количество административных наказаний, всего, из них: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'Проф-1'!$C$28:$D$28</c:f>
              <c:strCache>
                <c:ptCount val="2"/>
                <c:pt idx="0">
                  <c:v>2022 пг</c:v>
                </c:pt>
                <c:pt idx="1">
                  <c:v>2023 пг</c:v>
                </c:pt>
              </c:strCache>
            </c:strRef>
          </c:cat>
          <c:val>
            <c:numRef>
              <c:f>'Проф-1'!$C$31:$D$31</c:f>
            </c:numRef>
          </c:val>
          <c:smooth val="0"/>
        </c:ser>
        <c:ser>
          <c:idx val="3"/>
          <c:order val="3"/>
          <c:tx>
            <c:strRef>
              <c:f>'Проф-1'!$B$32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ln w="8255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8888779527559081E-2"/>
                  <c:y val="-2.11429396696983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083333333333325E-2"/>
                      <c:h val="5.04525880771130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'Проф-1'!$C$28:$D$28</c:f>
              <c:strCache>
                <c:ptCount val="2"/>
                <c:pt idx="0">
                  <c:v>2022 пг</c:v>
                </c:pt>
                <c:pt idx="1">
                  <c:v>2023 пг</c:v>
                </c:pt>
              </c:strCache>
            </c:strRef>
          </c:cat>
          <c:val>
            <c:numRef>
              <c:f>'Проф-1'!$C$32:$D$32</c:f>
              <c:numCache>
                <c:formatCode>General</c:formatCode>
                <c:ptCount val="2"/>
                <c:pt idx="0">
                  <c:v>33</c:v>
                </c:pt>
                <c:pt idx="1">
                  <c:v>166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'Проф-1'!$B$33</c:f>
              <c:strCache>
                <c:ptCount val="1"/>
                <c:pt idx="0">
                  <c:v>административные штрафы</c:v>
                </c:pt>
              </c:strCache>
            </c:strRef>
          </c:tx>
          <c:spPr>
            <a:ln w="73025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66666666666667"/>
                  <c:y val="-2.3785924185124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'Проф-1'!$C$28:$D$28</c:f>
              <c:strCache>
                <c:ptCount val="2"/>
                <c:pt idx="0">
                  <c:v>2022 пг</c:v>
                </c:pt>
                <c:pt idx="1">
                  <c:v>2023 пг</c:v>
                </c:pt>
              </c:strCache>
            </c:strRef>
          </c:cat>
          <c:val>
            <c:numRef>
              <c:f>'Проф-1'!$C$33:$D$33</c:f>
              <c:numCache>
                <c:formatCode>General</c:formatCode>
                <c:ptCount val="2"/>
                <c:pt idx="0">
                  <c:v>367</c:v>
                </c:pt>
                <c:pt idx="1">
                  <c:v>375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'Проф-1'!$B$34</c:f>
              <c:strCache>
                <c:ptCount val="1"/>
                <c:pt idx="0">
                  <c:v>Количество предостережений</c:v>
                </c:pt>
              </c:strCache>
            </c:strRef>
          </c:tx>
          <c:spPr>
            <a:ln w="279400" cap="rnd" cmpd="thinThick">
              <a:solidFill>
                <a:srgbClr val="33CC3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'Проф-1'!$C$28:$D$28</c:f>
              <c:strCache>
                <c:ptCount val="2"/>
                <c:pt idx="0">
                  <c:v>2022 пг</c:v>
                </c:pt>
                <c:pt idx="1">
                  <c:v>2023 пг</c:v>
                </c:pt>
              </c:strCache>
            </c:strRef>
          </c:cat>
          <c:val>
            <c:numRef>
              <c:f>'Проф-1'!$C$34:$D$34</c:f>
              <c:numCache>
                <c:formatCode>General</c:formatCode>
                <c:ptCount val="2"/>
                <c:pt idx="0">
                  <c:v>608</c:v>
                </c:pt>
                <c:pt idx="1">
                  <c:v>1327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644272"/>
        <c:axId val="282622672"/>
      </c:lineChart>
      <c:lineChart>
        <c:grouping val="standard"/>
        <c:varyColors val="0"/>
        <c:ser>
          <c:idx val="1"/>
          <c:order val="1"/>
          <c:tx>
            <c:strRef>
              <c:f>'Проф-1'!$B$30</c:f>
              <c:strCache>
                <c:ptCount val="1"/>
                <c:pt idx="0">
                  <c:v>Выявлено правонарушений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'Проф-1'!$C$28:$D$28</c:f>
              <c:strCache>
                <c:ptCount val="2"/>
                <c:pt idx="0">
                  <c:v>2022 пг</c:v>
                </c:pt>
                <c:pt idx="1">
                  <c:v>2023 пг</c:v>
                </c:pt>
              </c:strCache>
            </c:strRef>
          </c:cat>
          <c:val>
            <c:numRef>
              <c:f>'Проф-1'!$C$30:$D$30</c:f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2623456"/>
        <c:axId val="282623064"/>
      </c:lineChart>
      <c:catAx>
        <c:axId val="15064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622672"/>
        <c:crosses val="autoZero"/>
        <c:auto val="1"/>
        <c:lblAlgn val="ctr"/>
        <c:lblOffset val="100"/>
        <c:noMultiLvlLbl val="0"/>
      </c:catAx>
      <c:valAx>
        <c:axId val="28262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44272"/>
        <c:crosses val="autoZero"/>
        <c:crossBetween val="between"/>
      </c:valAx>
      <c:valAx>
        <c:axId val="2826230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82623456"/>
        <c:crosses val="max"/>
        <c:crossBetween val="between"/>
      </c:valAx>
      <c:catAx>
        <c:axId val="28262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2623064"/>
        <c:crosses val="autoZero"/>
        <c:auto val="1"/>
        <c:lblAlgn val="ctr"/>
        <c:lblOffset val="100"/>
        <c:noMultiLvlLbl val="0"/>
      </c:catAx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39093422826852"/>
          <c:h val="0.81885704413799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Юг Тюменской обл</c:v>
                </c:pt>
              </c:strCache>
            </c:strRef>
          </c:tx>
          <c:spPr>
            <a:solidFill>
              <a:srgbClr val="0099FF"/>
            </a:solidFill>
            <a:ln w="28575" cmpd="dbl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1900597924831645E-3"/>
                  <c:y val="6.8922506952173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ХМАО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ЯНАО</c:v>
                </c:pt>
              </c:strCache>
            </c:strRef>
          </c:tx>
          <c:spPr>
            <a:solidFill>
              <a:schemeClr val="bg1"/>
            </a:solidFill>
            <a:ln w="15875" cmpd="dbl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0189408"/>
        <c:axId val="322594824"/>
      </c:barChart>
      <c:catAx>
        <c:axId val="32018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2594824"/>
        <c:crosses val="autoZero"/>
        <c:auto val="1"/>
        <c:lblAlgn val="ctr"/>
        <c:lblOffset val="100"/>
        <c:noMultiLvlLbl val="0"/>
      </c:catAx>
      <c:valAx>
        <c:axId val="322594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018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34285398081637E-2"/>
          <c:y val="1.6379449508627263E-2"/>
          <c:w val="0.95130457212422037"/>
          <c:h val="0.80736757096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Юг ТО</c:v>
                </c:pt>
              </c:strCache>
            </c:strRef>
          </c:tx>
          <c:spPr>
            <a:solidFill>
              <a:srgbClr val="0099FF">
                <a:alpha val="85000"/>
              </a:srgbClr>
            </a:solidFill>
            <a:ln w="25400" cap="flat" cmpd="dbl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ХМАО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ЯНАО</c:v>
                </c:pt>
              </c:strCache>
            </c:strRef>
          </c:tx>
          <c:spPr>
            <a:solidFill>
              <a:schemeClr val="bg1">
                <a:alpha val="85000"/>
              </a:schemeClr>
            </a:solidFill>
            <a:ln w="15875" cap="flat" cmpd="dbl" algn="ctr">
              <a:solidFill>
                <a:srgbClr val="002060">
                  <a:alpha val="96000"/>
                </a:srgb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85000"/>
                </a:schemeClr>
              </a:solidFill>
              <a:ln w="15875" cap="flat" cmpd="dbl" algn="ctr">
                <a:solidFill>
                  <a:srgbClr val="002060"/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21834592"/>
        <c:axId val="323784008"/>
      </c:barChart>
      <c:catAx>
        <c:axId val="3218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784008"/>
        <c:crosses val="autoZero"/>
        <c:auto val="1"/>
        <c:lblAlgn val="ctr"/>
        <c:lblOffset val="100"/>
        <c:noMultiLvlLbl val="0"/>
      </c:catAx>
      <c:valAx>
        <c:axId val="3237840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183459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08460-118E-474A-A5A6-743C7400F18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701C4-E1CC-46A2-87AC-768D7F7C1BE2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Федеральный государственный надзор в области промышленной безопасности</a:t>
          </a:r>
        </a:p>
      </dgm:t>
    </dgm:pt>
    <dgm:pt modelId="{BD7FAEDD-61D5-4293-B7A1-17EF8CE87940}" type="parTrans" cxnId="{49FE243E-E05A-49EB-9B5F-E8B4D3FFE6E9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E1CDB59C-51E7-44F4-9AE8-DCEBC0B12575}" type="sibTrans" cxnId="{49FE243E-E05A-49EB-9B5F-E8B4D3FFE6E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4D43DBEB-7324-4673-B08E-B1021752FBD5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Федеральный государственный энергетический надзор</a:t>
          </a:r>
        </a:p>
      </dgm:t>
    </dgm:pt>
    <dgm:pt modelId="{E1182598-54B3-47DF-AD98-006262289C0B}" type="parTrans" cxnId="{567E8EE7-C49C-4155-B32B-F7401879C7BD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F25B8C2F-85E7-40A7-92D2-B73E135F0F98}" type="sibTrans" cxnId="{567E8EE7-C49C-4155-B32B-F7401879C7B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322890F4-8775-4EE5-BA8F-8BD566B3F96C}">
      <dgm:prSet custT="1"/>
      <dgm:spPr/>
      <dgm:t>
        <a:bodyPr/>
        <a:lstStyle/>
        <a:p>
          <a:r>
            <a:rPr lang="ru-RU" sz="2000" dirty="0">
              <a:latin typeface="+mj-lt"/>
            </a:rPr>
            <a:t>Федеральный государственный надзор в области безопасности гидротехнических сооружений</a:t>
          </a:r>
        </a:p>
      </dgm:t>
    </dgm:pt>
    <dgm:pt modelId="{04AD8118-2833-4C2B-8F66-F72B6D25BD88}" type="parTrans" cxnId="{0B2D5A6B-79F3-4A01-8BFD-C8CDE70651CA}">
      <dgm:prSet custT="1"/>
      <dgm:spPr>
        <a:ln>
          <a:noFill/>
        </a:ln>
      </dgm:spPr>
      <dgm:t>
        <a:bodyPr/>
        <a:lstStyle/>
        <a:p>
          <a:endParaRPr lang="ru-RU" sz="2000" dirty="0">
            <a:latin typeface="+mj-lt"/>
          </a:endParaRPr>
        </a:p>
      </dgm:t>
    </dgm:pt>
    <dgm:pt modelId="{99763C9A-28F0-4400-8C6C-3C632AF36CE6}" type="sibTrans" cxnId="{0B2D5A6B-79F3-4A01-8BFD-C8CDE70651CA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D257E7D-70E2-43C9-9608-173EFB5CA9C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+mj-lt"/>
            </a:rPr>
            <a:t>Федеральный государственный строительный надзор 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+mj-lt"/>
            </a:rPr>
            <a:t>Федеральный государственный надзор за СРО</a:t>
          </a:r>
        </a:p>
      </dgm:t>
    </dgm:pt>
    <dgm:pt modelId="{0A991C61-058E-48CC-9F5C-9D312685C388}" type="parTrans" cxnId="{599EFDC0-BE48-4E09-97FD-3A59BDB9290D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DEE72639-D9B0-498D-948C-C7A51B7BA06A}" type="sibTrans" cxnId="{599EFDC0-BE48-4E09-97FD-3A59BDB9290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FCC7A60-29B2-428F-9814-571EA09246C1}">
      <dgm:prSet phldrT="[Текст]" custT="1"/>
      <dgm:spPr/>
      <dgm:t>
        <a:bodyPr/>
        <a:lstStyle/>
        <a:p>
          <a:r>
            <a:rPr lang="ru-RU" sz="2800" baseline="0" dirty="0">
              <a:latin typeface="+mj-lt"/>
            </a:rPr>
            <a:t>Осуществляет функции по</a:t>
          </a:r>
        </a:p>
        <a:p>
          <a:r>
            <a:rPr lang="ru-RU" sz="2800" baseline="0" dirty="0">
              <a:latin typeface="+mj-lt"/>
            </a:rPr>
            <a:t> контролю </a:t>
          </a:r>
          <a:r>
            <a:rPr lang="en-US" sz="2800" baseline="0" dirty="0">
              <a:latin typeface="+mj-lt"/>
            </a:rPr>
            <a:t>(</a:t>
          </a:r>
          <a:r>
            <a:rPr lang="ru-RU" sz="2800" baseline="0" dirty="0">
              <a:latin typeface="+mj-lt"/>
            </a:rPr>
            <a:t>надзору)</a:t>
          </a:r>
        </a:p>
      </dgm:t>
    </dgm:pt>
    <dgm:pt modelId="{5B414E2D-E7AC-44C2-87B8-C8C35E05FB4C}" type="sibTrans" cxnId="{2822714B-FB01-407B-A157-2DE082A292C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6BF5F14-D3BD-4C03-A1D5-CBD134030A69}" type="parTrans" cxnId="{2822714B-FB01-407B-A157-2DE082A292C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95DBF3C-C32D-4252-A11A-0979D58FBED5}">
      <dgm:prSet phldrT="[Текст]"/>
      <dgm:spPr/>
      <dgm:t>
        <a:bodyPr/>
        <a:lstStyle/>
        <a:p>
          <a:r>
            <a:rPr lang="ru-RU" dirty="0">
              <a:latin typeface="+mj-lt"/>
            </a:rPr>
            <a:t>Федеральный государственный </a:t>
          </a:r>
          <a:r>
            <a:rPr lang="ru-RU" dirty="0" smtClean="0">
              <a:latin typeface="+mj-lt"/>
            </a:rPr>
            <a:t>горный надзор</a:t>
          </a:r>
          <a:endParaRPr lang="ru-RU" dirty="0">
            <a:latin typeface="+mj-lt"/>
          </a:endParaRPr>
        </a:p>
      </dgm:t>
    </dgm:pt>
    <dgm:pt modelId="{B615EA98-C668-46A9-9FD1-10AB6A9FBDE7}" type="parTrans" cxnId="{0396EFF9-9E8B-4AEF-9FD9-FEBD417DA187}">
      <dgm:prSet/>
      <dgm:spPr/>
      <dgm:t>
        <a:bodyPr/>
        <a:lstStyle/>
        <a:p>
          <a:endParaRPr lang="ru-RU"/>
        </a:p>
      </dgm:t>
    </dgm:pt>
    <dgm:pt modelId="{ABEF6B4E-E08D-44FC-ABE9-1AE6D8CDDF18}" type="sibTrans" cxnId="{0396EFF9-9E8B-4AEF-9FD9-FEBD417DA187}">
      <dgm:prSet/>
      <dgm:spPr/>
      <dgm:t>
        <a:bodyPr/>
        <a:lstStyle/>
        <a:p>
          <a:endParaRPr lang="ru-RU"/>
        </a:p>
      </dgm:t>
    </dgm:pt>
    <dgm:pt modelId="{B687D97B-FB6B-4547-A22F-A7B3BE372B4C}" type="pres">
      <dgm:prSet presAssocID="{3DF08460-118E-474A-A5A6-743C7400F1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C9865-F12B-4E57-8ABC-63CA0A923E50}" type="pres">
      <dgm:prSet presAssocID="{AFCC7A60-29B2-428F-9814-571EA09246C1}" presName="root1" presStyleCnt="0"/>
      <dgm:spPr/>
    </dgm:pt>
    <dgm:pt modelId="{129DCBA1-373F-4151-AB2B-339E1B38E0CE}" type="pres">
      <dgm:prSet presAssocID="{AFCC7A60-29B2-428F-9814-571EA09246C1}" presName="LevelOneTextNode" presStyleLbl="node0" presStyleIdx="0" presStyleCnt="1" custScaleX="129047" custScaleY="114031" custLinFactX="-100000" custLinFactNeighborX="-113376" custLinFactNeighborY="-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A24527-A0E4-486B-A2B4-53BA8BE7E2C9}" type="pres">
      <dgm:prSet presAssocID="{AFCC7A60-29B2-428F-9814-571EA09246C1}" presName="level2hierChild" presStyleCnt="0"/>
      <dgm:spPr/>
    </dgm:pt>
    <dgm:pt modelId="{7B8B15E9-1836-4A88-B6AE-31B417C69F70}" type="pres">
      <dgm:prSet presAssocID="{BD7FAEDD-61D5-4293-B7A1-17EF8CE87940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2F4B22C-A1F4-468F-AFD0-11AA0E6925A6}" type="pres">
      <dgm:prSet presAssocID="{BD7FAEDD-61D5-4293-B7A1-17EF8CE8794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25EB015-1E31-4CBC-A1F6-0DB6AEDC4031}" type="pres">
      <dgm:prSet presAssocID="{BA8701C4-E1CC-46A2-87AC-768D7F7C1BE2}" presName="root2" presStyleCnt="0"/>
      <dgm:spPr/>
    </dgm:pt>
    <dgm:pt modelId="{DC778D54-2497-4D96-9CDC-FCC968CF5417}" type="pres">
      <dgm:prSet presAssocID="{BA8701C4-E1CC-46A2-87AC-768D7F7C1BE2}" presName="LevelTwoTextNode" presStyleLbl="node2" presStyleIdx="0" presStyleCnt="5" custScaleX="128280" custLinFactNeighborX="-19681" custLinFactNeighborY="-71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92658A-D8D4-49E5-B217-1EB41AFB3DBD}" type="pres">
      <dgm:prSet presAssocID="{BA8701C4-E1CC-46A2-87AC-768D7F7C1BE2}" presName="level3hierChild" presStyleCnt="0"/>
      <dgm:spPr/>
    </dgm:pt>
    <dgm:pt modelId="{6AABC2D8-F94D-47FD-B7C2-AA8060120F61}" type="pres">
      <dgm:prSet presAssocID="{B615EA98-C668-46A9-9FD1-10AB6A9FBDE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431B3F41-2BDF-47A4-A040-FA89B4629D2D}" type="pres">
      <dgm:prSet presAssocID="{B615EA98-C668-46A9-9FD1-10AB6A9FBDE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DBD3B95-21B2-453E-B960-AB8F0F688CB0}" type="pres">
      <dgm:prSet presAssocID="{B95DBF3C-C32D-4252-A11A-0979D58FBED5}" presName="root2" presStyleCnt="0"/>
      <dgm:spPr/>
    </dgm:pt>
    <dgm:pt modelId="{BD2AE641-8AE4-42FA-8C3D-7CD5E72CE521}" type="pres">
      <dgm:prSet presAssocID="{B95DBF3C-C32D-4252-A11A-0979D58FBED5}" presName="LevelTwoTextNode" presStyleLbl="node2" presStyleIdx="1" presStyleCnt="5" custScaleX="128280" custLinFactNeighborX="-18654" custLinFactNeighborY="-10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B79F0-14C8-445E-809A-E615ACC8E7DE}" type="pres">
      <dgm:prSet presAssocID="{B95DBF3C-C32D-4252-A11A-0979D58FBED5}" presName="level3hierChild" presStyleCnt="0"/>
      <dgm:spPr/>
    </dgm:pt>
    <dgm:pt modelId="{35DCB763-66D8-4EB1-8E15-FEC5BB22B1AB}" type="pres">
      <dgm:prSet presAssocID="{E1182598-54B3-47DF-AD98-006262289C0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2E683EB-3130-4F5D-A0F0-575930F96B38}" type="pres">
      <dgm:prSet presAssocID="{E1182598-54B3-47DF-AD98-006262289C0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02BF0F1-1D79-44DF-AF53-9D11299DE434}" type="pres">
      <dgm:prSet presAssocID="{4D43DBEB-7324-4673-B08E-B1021752FBD5}" presName="root2" presStyleCnt="0"/>
      <dgm:spPr/>
    </dgm:pt>
    <dgm:pt modelId="{F2CC8182-294B-412D-95AF-BC3551B632A5}" type="pres">
      <dgm:prSet presAssocID="{4D43DBEB-7324-4673-B08E-B1021752FBD5}" presName="LevelTwoTextNode" presStyleLbl="node2" presStyleIdx="2" presStyleCnt="5" custScaleX="127412" custLinFactNeighborX="-18535" custLinFactNeighborY="-21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A690DD-079D-46E2-8DAA-AE560C6172DE}" type="pres">
      <dgm:prSet presAssocID="{4D43DBEB-7324-4673-B08E-B1021752FBD5}" presName="level3hierChild" presStyleCnt="0"/>
      <dgm:spPr/>
    </dgm:pt>
    <dgm:pt modelId="{1539B166-02F8-4AB1-B9D2-2BB595BC8B05}" type="pres">
      <dgm:prSet presAssocID="{04AD8118-2833-4C2B-8F66-F72B6D25BD8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71D2134-92F1-49D3-9CA0-863AB22918EC}" type="pres">
      <dgm:prSet presAssocID="{04AD8118-2833-4C2B-8F66-F72B6D25BD8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646ABBD-EBC6-4A15-A5CD-A0E9904FC43B}" type="pres">
      <dgm:prSet presAssocID="{322890F4-8775-4EE5-BA8F-8BD566B3F96C}" presName="root2" presStyleCnt="0"/>
      <dgm:spPr/>
    </dgm:pt>
    <dgm:pt modelId="{A034BE9F-FD2D-46C0-9EE4-9744C3372DDB}" type="pres">
      <dgm:prSet presAssocID="{322890F4-8775-4EE5-BA8F-8BD566B3F96C}" presName="LevelTwoTextNode" presStyleLbl="node2" presStyleIdx="3" presStyleCnt="5" custScaleX="128280" custLinFactNeighborX="-17542" custLinFactNeighborY="-33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1358D-270F-4FE9-8CFA-937343698108}" type="pres">
      <dgm:prSet presAssocID="{322890F4-8775-4EE5-BA8F-8BD566B3F96C}" presName="level3hierChild" presStyleCnt="0"/>
      <dgm:spPr/>
    </dgm:pt>
    <dgm:pt modelId="{85BDC385-922E-4127-8124-2CF39AC7E334}" type="pres">
      <dgm:prSet presAssocID="{0A991C61-058E-48CC-9F5C-9D312685C38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94D87F8F-8DDB-418A-AAE6-7F7180CB24D7}" type="pres">
      <dgm:prSet presAssocID="{0A991C61-058E-48CC-9F5C-9D312685C38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8479402-4AEB-4F52-AD60-84A506919526}" type="pres">
      <dgm:prSet presAssocID="{2D257E7D-70E2-43C9-9608-173EFB5CA9C3}" presName="root2" presStyleCnt="0"/>
      <dgm:spPr/>
    </dgm:pt>
    <dgm:pt modelId="{C0216BDD-C184-458B-A054-A04CF7704D99}" type="pres">
      <dgm:prSet presAssocID="{2D257E7D-70E2-43C9-9608-173EFB5CA9C3}" presName="LevelTwoTextNode" presStyleLbl="node2" presStyleIdx="4" presStyleCnt="5" custScaleX="128281" custScaleY="126556" custLinFactNeighborX="-17259" custLinFactNeighborY="-50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B888F-3358-4832-84B6-564CE39BAF1C}" type="pres">
      <dgm:prSet presAssocID="{2D257E7D-70E2-43C9-9608-173EFB5CA9C3}" presName="level3hierChild" presStyleCnt="0"/>
      <dgm:spPr/>
    </dgm:pt>
  </dgm:ptLst>
  <dgm:cxnLst>
    <dgm:cxn modelId="{0396EFF9-9E8B-4AEF-9FD9-FEBD417DA187}" srcId="{AFCC7A60-29B2-428F-9814-571EA09246C1}" destId="{B95DBF3C-C32D-4252-A11A-0979D58FBED5}" srcOrd="1" destOrd="0" parTransId="{B615EA98-C668-46A9-9FD1-10AB6A9FBDE7}" sibTransId="{ABEF6B4E-E08D-44FC-ABE9-1AE6D8CDDF18}"/>
    <dgm:cxn modelId="{49FE243E-E05A-49EB-9B5F-E8B4D3FFE6E9}" srcId="{AFCC7A60-29B2-428F-9814-571EA09246C1}" destId="{BA8701C4-E1CC-46A2-87AC-768D7F7C1BE2}" srcOrd="0" destOrd="0" parTransId="{BD7FAEDD-61D5-4293-B7A1-17EF8CE87940}" sibTransId="{E1CDB59C-51E7-44F4-9AE8-DCEBC0B12575}"/>
    <dgm:cxn modelId="{072824CC-CA24-4769-8FD8-C44DB8BCEC8A}" type="presOf" srcId="{B615EA98-C668-46A9-9FD1-10AB6A9FBDE7}" destId="{431B3F41-2BDF-47A4-A040-FA89B4629D2D}" srcOrd="1" destOrd="0" presId="urn:microsoft.com/office/officeart/2008/layout/HorizontalMultiLevelHierarchy"/>
    <dgm:cxn modelId="{8E79CC67-9D5E-460D-9729-97F531E94D61}" type="presOf" srcId="{AFCC7A60-29B2-428F-9814-571EA09246C1}" destId="{129DCBA1-373F-4151-AB2B-339E1B38E0CE}" srcOrd="0" destOrd="0" presId="urn:microsoft.com/office/officeart/2008/layout/HorizontalMultiLevelHierarchy"/>
    <dgm:cxn modelId="{7EFB9FEB-999E-404C-9043-1A2E8F142E8C}" type="presOf" srcId="{B615EA98-C668-46A9-9FD1-10AB6A9FBDE7}" destId="{6AABC2D8-F94D-47FD-B7C2-AA8060120F61}" srcOrd="0" destOrd="0" presId="urn:microsoft.com/office/officeart/2008/layout/HorizontalMultiLevelHierarchy"/>
    <dgm:cxn modelId="{67AC045F-E3B7-4449-AB35-407CD9DD197C}" type="presOf" srcId="{E1182598-54B3-47DF-AD98-006262289C0B}" destId="{35DCB763-66D8-4EB1-8E15-FEC5BB22B1AB}" srcOrd="0" destOrd="0" presId="urn:microsoft.com/office/officeart/2008/layout/HorizontalMultiLevelHierarchy"/>
    <dgm:cxn modelId="{19A5D4B1-12B8-441D-A932-15F0EA42E112}" type="presOf" srcId="{0A991C61-058E-48CC-9F5C-9D312685C388}" destId="{85BDC385-922E-4127-8124-2CF39AC7E334}" srcOrd="0" destOrd="0" presId="urn:microsoft.com/office/officeart/2008/layout/HorizontalMultiLevelHierarchy"/>
    <dgm:cxn modelId="{599EFDC0-BE48-4E09-97FD-3A59BDB9290D}" srcId="{AFCC7A60-29B2-428F-9814-571EA09246C1}" destId="{2D257E7D-70E2-43C9-9608-173EFB5CA9C3}" srcOrd="4" destOrd="0" parTransId="{0A991C61-058E-48CC-9F5C-9D312685C388}" sibTransId="{DEE72639-D9B0-498D-948C-C7A51B7BA06A}"/>
    <dgm:cxn modelId="{66E69FD6-C70F-4D51-8B8B-3B7CC660C48F}" type="presOf" srcId="{BA8701C4-E1CC-46A2-87AC-768D7F7C1BE2}" destId="{DC778D54-2497-4D96-9CDC-FCC968CF5417}" srcOrd="0" destOrd="0" presId="urn:microsoft.com/office/officeart/2008/layout/HorizontalMultiLevelHierarchy"/>
    <dgm:cxn modelId="{5DF85904-ECE1-48EC-9E56-60E3909599B7}" type="presOf" srcId="{BD7FAEDD-61D5-4293-B7A1-17EF8CE87940}" destId="{7B8B15E9-1836-4A88-B6AE-31B417C69F70}" srcOrd="0" destOrd="0" presId="urn:microsoft.com/office/officeart/2008/layout/HorizontalMultiLevelHierarchy"/>
    <dgm:cxn modelId="{68F3717E-0C52-48E2-AA7D-4A6D8044879E}" type="presOf" srcId="{2D257E7D-70E2-43C9-9608-173EFB5CA9C3}" destId="{C0216BDD-C184-458B-A054-A04CF7704D99}" srcOrd="0" destOrd="0" presId="urn:microsoft.com/office/officeart/2008/layout/HorizontalMultiLevelHierarchy"/>
    <dgm:cxn modelId="{D0F17BCD-FA50-4D47-879E-4BAAF49FF204}" type="presOf" srcId="{4D43DBEB-7324-4673-B08E-B1021752FBD5}" destId="{F2CC8182-294B-412D-95AF-BC3551B632A5}" srcOrd="0" destOrd="0" presId="urn:microsoft.com/office/officeart/2008/layout/HorizontalMultiLevelHierarchy"/>
    <dgm:cxn modelId="{F04CEBCF-ECB1-4CB6-A3B4-BAF7DBF3B1DD}" type="presOf" srcId="{04AD8118-2833-4C2B-8F66-F72B6D25BD88}" destId="{171D2134-92F1-49D3-9CA0-863AB22918EC}" srcOrd="1" destOrd="0" presId="urn:microsoft.com/office/officeart/2008/layout/HorizontalMultiLevelHierarchy"/>
    <dgm:cxn modelId="{2822714B-FB01-407B-A157-2DE082A292C4}" srcId="{3DF08460-118E-474A-A5A6-743C7400F18E}" destId="{AFCC7A60-29B2-428F-9814-571EA09246C1}" srcOrd="0" destOrd="0" parTransId="{B6BF5F14-D3BD-4C03-A1D5-CBD134030A69}" sibTransId="{5B414E2D-E7AC-44C2-87B8-C8C35E05FB4C}"/>
    <dgm:cxn modelId="{7CD19C4E-0C82-4AA4-9919-8151ECCC5AA4}" type="presOf" srcId="{BD7FAEDD-61D5-4293-B7A1-17EF8CE87940}" destId="{32F4B22C-A1F4-468F-AFD0-11AA0E6925A6}" srcOrd="1" destOrd="0" presId="urn:microsoft.com/office/officeart/2008/layout/HorizontalMultiLevelHierarchy"/>
    <dgm:cxn modelId="{567E8EE7-C49C-4155-B32B-F7401879C7BD}" srcId="{AFCC7A60-29B2-428F-9814-571EA09246C1}" destId="{4D43DBEB-7324-4673-B08E-B1021752FBD5}" srcOrd="2" destOrd="0" parTransId="{E1182598-54B3-47DF-AD98-006262289C0B}" sibTransId="{F25B8C2F-85E7-40A7-92D2-B73E135F0F98}"/>
    <dgm:cxn modelId="{A00911B0-BE56-4A14-A703-34EC4EC25101}" type="presOf" srcId="{04AD8118-2833-4C2B-8F66-F72B6D25BD88}" destId="{1539B166-02F8-4AB1-B9D2-2BB595BC8B05}" srcOrd="0" destOrd="0" presId="urn:microsoft.com/office/officeart/2008/layout/HorizontalMultiLevelHierarchy"/>
    <dgm:cxn modelId="{DE8DE9F5-BEC2-4D41-A595-480B25A7EEE5}" type="presOf" srcId="{322890F4-8775-4EE5-BA8F-8BD566B3F96C}" destId="{A034BE9F-FD2D-46C0-9EE4-9744C3372DDB}" srcOrd="0" destOrd="0" presId="urn:microsoft.com/office/officeart/2008/layout/HorizontalMultiLevelHierarchy"/>
    <dgm:cxn modelId="{34269998-6F28-4924-ACDD-118E7F6529B2}" type="presOf" srcId="{0A991C61-058E-48CC-9F5C-9D312685C388}" destId="{94D87F8F-8DDB-418A-AAE6-7F7180CB24D7}" srcOrd="1" destOrd="0" presId="urn:microsoft.com/office/officeart/2008/layout/HorizontalMultiLevelHierarchy"/>
    <dgm:cxn modelId="{0B2D5A6B-79F3-4A01-8BFD-C8CDE70651CA}" srcId="{AFCC7A60-29B2-428F-9814-571EA09246C1}" destId="{322890F4-8775-4EE5-BA8F-8BD566B3F96C}" srcOrd="3" destOrd="0" parTransId="{04AD8118-2833-4C2B-8F66-F72B6D25BD88}" sibTransId="{99763C9A-28F0-4400-8C6C-3C632AF36CE6}"/>
    <dgm:cxn modelId="{BD53E36F-0C18-4C1E-BACE-6398464F13BE}" type="presOf" srcId="{E1182598-54B3-47DF-AD98-006262289C0B}" destId="{02E683EB-3130-4F5D-A0F0-575930F96B38}" srcOrd="1" destOrd="0" presId="urn:microsoft.com/office/officeart/2008/layout/HorizontalMultiLevelHierarchy"/>
    <dgm:cxn modelId="{23AE80B2-5DB2-46A6-AC6F-6CFDC0C87BF6}" type="presOf" srcId="{B95DBF3C-C32D-4252-A11A-0979D58FBED5}" destId="{BD2AE641-8AE4-42FA-8C3D-7CD5E72CE521}" srcOrd="0" destOrd="0" presId="urn:microsoft.com/office/officeart/2008/layout/HorizontalMultiLevelHierarchy"/>
    <dgm:cxn modelId="{95DF7E6C-7394-42D7-A825-E00CFB7673E1}" type="presOf" srcId="{3DF08460-118E-474A-A5A6-743C7400F18E}" destId="{B687D97B-FB6B-4547-A22F-A7B3BE372B4C}" srcOrd="0" destOrd="0" presId="urn:microsoft.com/office/officeart/2008/layout/HorizontalMultiLevelHierarchy"/>
    <dgm:cxn modelId="{49EAC2AC-0E1D-463D-86E8-3ED647FF8D83}" type="presParOf" srcId="{B687D97B-FB6B-4547-A22F-A7B3BE372B4C}" destId="{64FC9865-F12B-4E57-8ABC-63CA0A923E50}" srcOrd="0" destOrd="0" presId="urn:microsoft.com/office/officeart/2008/layout/HorizontalMultiLevelHierarchy"/>
    <dgm:cxn modelId="{AEAB6004-53D8-4B89-9131-4A00E714EA84}" type="presParOf" srcId="{64FC9865-F12B-4E57-8ABC-63CA0A923E50}" destId="{129DCBA1-373F-4151-AB2B-339E1B38E0CE}" srcOrd="0" destOrd="0" presId="urn:microsoft.com/office/officeart/2008/layout/HorizontalMultiLevelHierarchy"/>
    <dgm:cxn modelId="{D6D175E4-BBC1-4828-AF9D-B3A7DCE6387B}" type="presParOf" srcId="{64FC9865-F12B-4E57-8ABC-63CA0A923E50}" destId="{D0A24527-A0E4-486B-A2B4-53BA8BE7E2C9}" srcOrd="1" destOrd="0" presId="urn:microsoft.com/office/officeart/2008/layout/HorizontalMultiLevelHierarchy"/>
    <dgm:cxn modelId="{A9035518-6EF8-43E3-BFA1-F958FAEB23E6}" type="presParOf" srcId="{D0A24527-A0E4-486B-A2B4-53BA8BE7E2C9}" destId="{7B8B15E9-1836-4A88-B6AE-31B417C69F70}" srcOrd="0" destOrd="0" presId="urn:microsoft.com/office/officeart/2008/layout/HorizontalMultiLevelHierarchy"/>
    <dgm:cxn modelId="{E257D800-A6DB-4503-89F4-5B952BE904E7}" type="presParOf" srcId="{7B8B15E9-1836-4A88-B6AE-31B417C69F70}" destId="{32F4B22C-A1F4-468F-AFD0-11AA0E6925A6}" srcOrd="0" destOrd="0" presId="urn:microsoft.com/office/officeart/2008/layout/HorizontalMultiLevelHierarchy"/>
    <dgm:cxn modelId="{8B657AAE-2277-4F26-89DE-152BE9FEFFEE}" type="presParOf" srcId="{D0A24527-A0E4-486B-A2B4-53BA8BE7E2C9}" destId="{C25EB015-1E31-4CBC-A1F6-0DB6AEDC4031}" srcOrd="1" destOrd="0" presId="urn:microsoft.com/office/officeart/2008/layout/HorizontalMultiLevelHierarchy"/>
    <dgm:cxn modelId="{4BFA1617-6307-4182-A040-952EC73E75F1}" type="presParOf" srcId="{C25EB015-1E31-4CBC-A1F6-0DB6AEDC4031}" destId="{DC778D54-2497-4D96-9CDC-FCC968CF5417}" srcOrd="0" destOrd="0" presId="urn:microsoft.com/office/officeart/2008/layout/HorizontalMultiLevelHierarchy"/>
    <dgm:cxn modelId="{8F0FA8C5-EFCB-470C-A37B-9851B9FA222B}" type="presParOf" srcId="{C25EB015-1E31-4CBC-A1F6-0DB6AEDC4031}" destId="{8E92658A-D8D4-49E5-B217-1EB41AFB3DBD}" srcOrd="1" destOrd="0" presId="urn:microsoft.com/office/officeart/2008/layout/HorizontalMultiLevelHierarchy"/>
    <dgm:cxn modelId="{EC5D9324-ABA6-4ACF-8E97-5D4BA40233A4}" type="presParOf" srcId="{D0A24527-A0E4-486B-A2B4-53BA8BE7E2C9}" destId="{6AABC2D8-F94D-47FD-B7C2-AA8060120F61}" srcOrd="2" destOrd="0" presId="urn:microsoft.com/office/officeart/2008/layout/HorizontalMultiLevelHierarchy"/>
    <dgm:cxn modelId="{039E8CBD-8ABB-4CA7-998E-78CD55AA472E}" type="presParOf" srcId="{6AABC2D8-F94D-47FD-B7C2-AA8060120F61}" destId="{431B3F41-2BDF-47A4-A040-FA89B4629D2D}" srcOrd="0" destOrd="0" presId="urn:microsoft.com/office/officeart/2008/layout/HorizontalMultiLevelHierarchy"/>
    <dgm:cxn modelId="{FBB0B5A0-2E83-4AF5-9632-CC74C9BAEDC8}" type="presParOf" srcId="{D0A24527-A0E4-486B-A2B4-53BA8BE7E2C9}" destId="{ADBD3B95-21B2-453E-B960-AB8F0F688CB0}" srcOrd="3" destOrd="0" presId="urn:microsoft.com/office/officeart/2008/layout/HorizontalMultiLevelHierarchy"/>
    <dgm:cxn modelId="{AA6FBCE6-722C-41AB-996C-DEB4020EDA3F}" type="presParOf" srcId="{ADBD3B95-21B2-453E-B960-AB8F0F688CB0}" destId="{BD2AE641-8AE4-42FA-8C3D-7CD5E72CE521}" srcOrd="0" destOrd="0" presId="urn:microsoft.com/office/officeart/2008/layout/HorizontalMultiLevelHierarchy"/>
    <dgm:cxn modelId="{5711BDB9-FF9D-4882-B1B0-5512D4FFD087}" type="presParOf" srcId="{ADBD3B95-21B2-453E-B960-AB8F0F688CB0}" destId="{F12B79F0-14C8-445E-809A-E615ACC8E7DE}" srcOrd="1" destOrd="0" presId="urn:microsoft.com/office/officeart/2008/layout/HorizontalMultiLevelHierarchy"/>
    <dgm:cxn modelId="{8BF47867-BADC-4D03-9E8E-BB969CD2793B}" type="presParOf" srcId="{D0A24527-A0E4-486B-A2B4-53BA8BE7E2C9}" destId="{35DCB763-66D8-4EB1-8E15-FEC5BB22B1AB}" srcOrd="4" destOrd="0" presId="urn:microsoft.com/office/officeart/2008/layout/HorizontalMultiLevelHierarchy"/>
    <dgm:cxn modelId="{983C5560-B507-4998-8051-7190827EA771}" type="presParOf" srcId="{35DCB763-66D8-4EB1-8E15-FEC5BB22B1AB}" destId="{02E683EB-3130-4F5D-A0F0-575930F96B38}" srcOrd="0" destOrd="0" presId="urn:microsoft.com/office/officeart/2008/layout/HorizontalMultiLevelHierarchy"/>
    <dgm:cxn modelId="{57793F38-5C86-4626-86FB-9816A32E4A9B}" type="presParOf" srcId="{D0A24527-A0E4-486B-A2B4-53BA8BE7E2C9}" destId="{202BF0F1-1D79-44DF-AF53-9D11299DE434}" srcOrd="5" destOrd="0" presId="urn:microsoft.com/office/officeart/2008/layout/HorizontalMultiLevelHierarchy"/>
    <dgm:cxn modelId="{2524B584-599A-417E-B011-3B9862C6ECD9}" type="presParOf" srcId="{202BF0F1-1D79-44DF-AF53-9D11299DE434}" destId="{F2CC8182-294B-412D-95AF-BC3551B632A5}" srcOrd="0" destOrd="0" presId="urn:microsoft.com/office/officeart/2008/layout/HorizontalMultiLevelHierarchy"/>
    <dgm:cxn modelId="{C80EA19D-C08C-45C4-9E5A-C742602EE63F}" type="presParOf" srcId="{202BF0F1-1D79-44DF-AF53-9D11299DE434}" destId="{99A690DD-079D-46E2-8DAA-AE560C6172DE}" srcOrd="1" destOrd="0" presId="urn:microsoft.com/office/officeart/2008/layout/HorizontalMultiLevelHierarchy"/>
    <dgm:cxn modelId="{01BCE1D5-75B2-418A-9A52-01630B88098C}" type="presParOf" srcId="{D0A24527-A0E4-486B-A2B4-53BA8BE7E2C9}" destId="{1539B166-02F8-4AB1-B9D2-2BB595BC8B05}" srcOrd="6" destOrd="0" presId="urn:microsoft.com/office/officeart/2008/layout/HorizontalMultiLevelHierarchy"/>
    <dgm:cxn modelId="{D6DE7585-BDA1-4DBF-86C6-969BD5E4D80A}" type="presParOf" srcId="{1539B166-02F8-4AB1-B9D2-2BB595BC8B05}" destId="{171D2134-92F1-49D3-9CA0-863AB22918EC}" srcOrd="0" destOrd="0" presId="urn:microsoft.com/office/officeart/2008/layout/HorizontalMultiLevelHierarchy"/>
    <dgm:cxn modelId="{7BBC0EB0-2890-4DEC-A2F0-EBDF894415A4}" type="presParOf" srcId="{D0A24527-A0E4-486B-A2B4-53BA8BE7E2C9}" destId="{6646ABBD-EBC6-4A15-A5CD-A0E9904FC43B}" srcOrd="7" destOrd="0" presId="urn:microsoft.com/office/officeart/2008/layout/HorizontalMultiLevelHierarchy"/>
    <dgm:cxn modelId="{C02D0330-6EFD-47C1-9F91-280F34321E82}" type="presParOf" srcId="{6646ABBD-EBC6-4A15-A5CD-A0E9904FC43B}" destId="{A034BE9F-FD2D-46C0-9EE4-9744C3372DDB}" srcOrd="0" destOrd="0" presId="urn:microsoft.com/office/officeart/2008/layout/HorizontalMultiLevelHierarchy"/>
    <dgm:cxn modelId="{A540DC8D-D180-47D7-9E05-1517FF995B13}" type="presParOf" srcId="{6646ABBD-EBC6-4A15-A5CD-A0E9904FC43B}" destId="{4321358D-270F-4FE9-8CFA-937343698108}" srcOrd="1" destOrd="0" presId="urn:microsoft.com/office/officeart/2008/layout/HorizontalMultiLevelHierarchy"/>
    <dgm:cxn modelId="{9EA082FB-4520-4760-BCD6-15F79EB8FB62}" type="presParOf" srcId="{D0A24527-A0E4-486B-A2B4-53BA8BE7E2C9}" destId="{85BDC385-922E-4127-8124-2CF39AC7E334}" srcOrd="8" destOrd="0" presId="urn:microsoft.com/office/officeart/2008/layout/HorizontalMultiLevelHierarchy"/>
    <dgm:cxn modelId="{8417C698-1958-4A9B-ABDB-530A9674C4DB}" type="presParOf" srcId="{85BDC385-922E-4127-8124-2CF39AC7E334}" destId="{94D87F8F-8DDB-418A-AAE6-7F7180CB24D7}" srcOrd="0" destOrd="0" presId="urn:microsoft.com/office/officeart/2008/layout/HorizontalMultiLevelHierarchy"/>
    <dgm:cxn modelId="{0913D276-AB43-4C18-9224-017C66FFE1AE}" type="presParOf" srcId="{D0A24527-A0E4-486B-A2B4-53BA8BE7E2C9}" destId="{88479402-4AEB-4F52-AD60-84A506919526}" srcOrd="9" destOrd="0" presId="urn:microsoft.com/office/officeart/2008/layout/HorizontalMultiLevelHierarchy"/>
    <dgm:cxn modelId="{84931689-CC57-44FB-B835-21372CCC1BF3}" type="presParOf" srcId="{88479402-4AEB-4F52-AD60-84A506919526}" destId="{C0216BDD-C184-458B-A054-A04CF7704D99}" srcOrd="0" destOrd="0" presId="urn:microsoft.com/office/officeart/2008/layout/HorizontalMultiLevelHierarchy"/>
    <dgm:cxn modelId="{91DE5A0E-BB82-4035-AAD3-7FBB66C98ABD}" type="presParOf" srcId="{88479402-4AEB-4F52-AD60-84A506919526}" destId="{1E0B888F-3358-4832-84B6-564CE39BAF1C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DC385-922E-4127-8124-2CF39AC7E334}">
      <dsp:nvSpPr>
        <dsp:cNvPr id="0" name=""/>
        <dsp:cNvSpPr/>
      </dsp:nvSpPr>
      <dsp:spPr>
        <a:xfrm>
          <a:off x="2061739" y="2737696"/>
          <a:ext cx="1965479" cy="179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2739" y="0"/>
              </a:lnTo>
              <a:lnTo>
                <a:pt x="982739" y="1796022"/>
              </a:lnTo>
              <a:lnTo>
                <a:pt x="1965479" y="17960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+mj-lt"/>
          </a:endParaRPr>
        </a:p>
      </dsp:txBody>
      <dsp:txXfrm>
        <a:off x="2977917" y="3569145"/>
        <a:ext cx="133124" cy="133124"/>
      </dsp:txXfrm>
    </dsp:sp>
    <dsp:sp modelId="{1539B166-02F8-4AB1-B9D2-2BB595BC8B05}">
      <dsp:nvSpPr>
        <dsp:cNvPr id="0" name=""/>
        <dsp:cNvSpPr/>
      </dsp:nvSpPr>
      <dsp:spPr>
        <a:xfrm>
          <a:off x="2061739" y="2737696"/>
          <a:ext cx="1957275" cy="723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8637" y="0"/>
              </a:lnTo>
              <a:lnTo>
                <a:pt x="978637" y="723852"/>
              </a:lnTo>
              <a:lnTo>
                <a:pt x="1957275" y="723852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+mj-lt"/>
          </a:endParaRPr>
        </a:p>
      </dsp:txBody>
      <dsp:txXfrm>
        <a:off x="2988205" y="3047452"/>
        <a:ext cx="104341" cy="104341"/>
      </dsp:txXfrm>
    </dsp:sp>
    <dsp:sp modelId="{35DCB763-66D8-4EB1-8E15-FEC5BB22B1AB}">
      <dsp:nvSpPr>
        <dsp:cNvPr id="0" name=""/>
        <dsp:cNvSpPr/>
      </dsp:nvSpPr>
      <dsp:spPr>
        <a:xfrm>
          <a:off x="2061739" y="2466057"/>
          <a:ext cx="1928486" cy="271639"/>
        </a:xfrm>
        <a:custGeom>
          <a:avLst/>
          <a:gdLst/>
          <a:ahLst/>
          <a:cxnLst/>
          <a:rect l="0" t="0" r="0" b="0"/>
          <a:pathLst>
            <a:path>
              <a:moveTo>
                <a:pt x="0" y="271639"/>
              </a:moveTo>
              <a:lnTo>
                <a:pt x="964243" y="271639"/>
              </a:lnTo>
              <a:lnTo>
                <a:pt x="964243" y="0"/>
              </a:lnTo>
              <a:lnTo>
                <a:pt x="192848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+mj-lt"/>
          </a:endParaRPr>
        </a:p>
      </dsp:txBody>
      <dsp:txXfrm>
        <a:off x="2977294" y="2553188"/>
        <a:ext cx="97376" cy="97376"/>
      </dsp:txXfrm>
    </dsp:sp>
    <dsp:sp modelId="{6AABC2D8-F94D-47FD-B7C2-AA8060120F61}">
      <dsp:nvSpPr>
        <dsp:cNvPr id="0" name=""/>
        <dsp:cNvSpPr/>
      </dsp:nvSpPr>
      <dsp:spPr>
        <a:xfrm>
          <a:off x="2061739" y="1460567"/>
          <a:ext cx="1925036" cy="1277128"/>
        </a:xfrm>
        <a:custGeom>
          <a:avLst/>
          <a:gdLst/>
          <a:ahLst/>
          <a:cxnLst/>
          <a:rect l="0" t="0" r="0" b="0"/>
          <a:pathLst>
            <a:path>
              <a:moveTo>
                <a:pt x="0" y="1277128"/>
              </a:moveTo>
              <a:lnTo>
                <a:pt x="962518" y="1277128"/>
              </a:lnTo>
              <a:lnTo>
                <a:pt x="962518" y="0"/>
              </a:lnTo>
              <a:lnTo>
                <a:pt x="19250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66503" y="2041378"/>
        <a:ext cx="115507" cy="115507"/>
      </dsp:txXfrm>
    </dsp:sp>
    <dsp:sp modelId="{7B8B15E9-1836-4A88-B6AE-31B417C69F70}">
      <dsp:nvSpPr>
        <dsp:cNvPr id="0" name=""/>
        <dsp:cNvSpPr/>
      </dsp:nvSpPr>
      <dsp:spPr>
        <a:xfrm>
          <a:off x="2061739" y="441946"/>
          <a:ext cx="1895261" cy="2295750"/>
        </a:xfrm>
        <a:custGeom>
          <a:avLst/>
          <a:gdLst/>
          <a:ahLst/>
          <a:cxnLst/>
          <a:rect l="0" t="0" r="0" b="0"/>
          <a:pathLst>
            <a:path>
              <a:moveTo>
                <a:pt x="0" y="2295750"/>
              </a:moveTo>
              <a:lnTo>
                <a:pt x="947630" y="2295750"/>
              </a:lnTo>
              <a:lnTo>
                <a:pt x="947630" y="0"/>
              </a:lnTo>
              <a:lnTo>
                <a:pt x="18952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+mj-lt"/>
          </a:endParaRPr>
        </a:p>
      </dsp:txBody>
      <dsp:txXfrm>
        <a:off x="2934945" y="1515396"/>
        <a:ext cx="148849" cy="148849"/>
      </dsp:txXfrm>
    </dsp:sp>
    <dsp:sp modelId="{129DCBA1-373F-4151-AB2B-339E1B38E0CE}">
      <dsp:nvSpPr>
        <dsp:cNvPr id="0" name=""/>
        <dsp:cNvSpPr/>
      </dsp:nvSpPr>
      <dsp:spPr>
        <a:xfrm rot="16200000">
          <a:off x="-1160976" y="2167378"/>
          <a:ext cx="5304794" cy="1140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dirty="0">
              <a:latin typeface="+mj-lt"/>
            </a:rPr>
            <a:t>Осуществляет функции по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dirty="0">
              <a:latin typeface="+mj-lt"/>
            </a:rPr>
            <a:t> контролю </a:t>
          </a:r>
          <a:r>
            <a:rPr lang="en-US" sz="2800" kern="1200" baseline="0" dirty="0">
              <a:latin typeface="+mj-lt"/>
            </a:rPr>
            <a:t>(</a:t>
          </a:r>
          <a:r>
            <a:rPr lang="ru-RU" sz="2800" kern="1200" baseline="0" dirty="0">
              <a:latin typeface="+mj-lt"/>
            </a:rPr>
            <a:t>надзору)</a:t>
          </a:r>
        </a:p>
      </dsp:txBody>
      <dsp:txXfrm>
        <a:off x="-1160976" y="2167378"/>
        <a:ext cx="5304794" cy="1140636"/>
      </dsp:txXfrm>
    </dsp:sp>
    <dsp:sp modelId="{DC778D54-2497-4D96-9CDC-FCC968CF5417}">
      <dsp:nvSpPr>
        <dsp:cNvPr id="0" name=""/>
        <dsp:cNvSpPr/>
      </dsp:nvSpPr>
      <dsp:spPr>
        <a:xfrm>
          <a:off x="3957001" y="0"/>
          <a:ext cx="3719050" cy="883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Федеральный государственный надзор в области промышленной безопасности</a:t>
          </a:r>
        </a:p>
      </dsp:txBody>
      <dsp:txXfrm>
        <a:off x="3957001" y="0"/>
        <a:ext cx="3719050" cy="883892"/>
      </dsp:txXfrm>
    </dsp:sp>
    <dsp:sp modelId="{BD2AE641-8AE4-42FA-8C3D-7CD5E72CE521}">
      <dsp:nvSpPr>
        <dsp:cNvPr id="0" name=""/>
        <dsp:cNvSpPr/>
      </dsp:nvSpPr>
      <dsp:spPr>
        <a:xfrm>
          <a:off x="3986775" y="1018621"/>
          <a:ext cx="3719050" cy="883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Федеральный государственный </a:t>
          </a:r>
          <a:r>
            <a:rPr lang="ru-RU" sz="2000" kern="1200" dirty="0" smtClean="0">
              <a:latin typeface="+mj-lt"/>
            </a:rPr>
            <a:t>горный надзор</a:t>
          </a:r>
          <a:endParaRPr lang="ru-RU" sz="2000" kern="1200" dirty="0">
            <a:latin typeface="+mj-lt"/>
          </a:endParaRPr>
        </a:p>
      </dsp:txBody>
      <dsp:txXfrm>
        <a:off x="3986775" y="1018621"/>
        <a:ext cx="3719050" cy="883892"/>
      </dsp:txXfrm>
    </dsp:sp>
    <dsp:sp modelId="{F2CC8182-294B-412D-95AF-BC3551B632A5}">
      <dsp:nvSpPr>
        <dsp:cNvPr id="0" name=""/>
        <dsp:cNvSpPr/>
      </dsp:nvSpPr>
      <dsp:spPr>
        <a:xfrm>
          <a:off x="3990225" y="2024111"/>
          <a:ext cx="3693885" cy="883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Федеральный государственный энергетический надзор</a:t>
          </a:r>
        </a:p>
      </dsp:txBody>
      <dsp:txXfrm>
        <a:off x="3990225" y="2024111"/>
        <a:ext cx="3693885" cy="883892"/>
      </dsp:txXfrm>
    </dsp:sp>
    <dsp:sp modelId="{A034BE9F-FD2D-46C0-9EE4-9744C3372DDB}">
      <dsp:nvSpPr>
        <dsp:cNvPr id="0" name=""/>
        <dsp:cNvSpPr/>
      </dsp:nvSpPr>
      <dsp:spPr>
        <a:xfrm>
          <a:off x="4019014" y="3019603"/>
          <a:ext cx="3719050" cy="883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Федеральный государственный надзор в области безопасности гидротехнических сооружений</a:t>
          </a:r>
        </a:p>
      </dsp:txBody>
      <dsp:txXfrm>
        <a:off x="4019014" y="3019603"/>
        <a:ext cx="3719050" cy="883892"/>
      </dsp:txXfrm>
    </dsp:sp>
    <dsp:sp modelId="{C0216BDD-C184-458B-A054-A04CF7704D99}">
      <dsp:nvSpPr>
        <dsp:cNvPr id="0" name=""/>
        <dsp:cNvSpPr/>
      </dsp:nvSpPr>
      <dsp:spPr>
        <a:xfrm>
          <a:off x="4027219" y="3974410"/>
          <a:ext cx="3719079" cy="1118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+mj-lt"/>
            </a:rPr>
            <a:t>Федеральный государственный строительный надзор ,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+mj-lt"/>
            </a:rPr>
            <a:t>Федеральный государственный надзор за СРО</a:t>
          </a:r>
        </a:p>
      </dsp:txBody>
      <dsp:txXfrm>
        <a:off x="4027219" y="3974410"/>
        <a:ext cx="3719079" cy="1118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0.20567</cdr:x>
      <cdr:y>0.33598</cdr:y>
    </cdr:from>
    <cdr:to>
      <cdr:x>0.46567</cdr:x>
      <cdr:y>0.59761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1456" y="1294621"/>
          <a:ext cx="16072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bg1"/>
              </a:solidFill>
            </a:rPr>
            <a:t>Тюменская</a:t>
          </a:r>
          <a:r>
            <a:rPr lang="ru-RU" sz="1400" dirty="0" smtClean="0">
              <a:solidFill>
                <a:srgbClr val="7030A0"/>
              </a:solidFill>
            </a:rPr>
            <a:t> </a:t>
          </a:r>
          <a:r>
            <a:rPr lang="ru-RU" sz="1400" dirty="0" smtClean="0">
              <a:solidFill>
                <a:schemeClr val="bg1"/>
              </a:solidFill>
            </a:rPr>
            <a:t>область</a:t>
          </a:r>
          <a:endParaRPr lang="ru-RU" sz="135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0.48201</cdr:x>
      <cdr:y>0.26469</cdr:y>
    </cdr:from>
    <cdr:to>
      <cdr:x>0.78486</cdr:x>
      <cdr:y>0.33944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8392" y="1019919"/>
          <a:ext cx="2216901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3103F7"/>
              </a:solidFill>
            </a:rPr>
            <a:t>ХМАО-Югра</a:t>
          </a:r>
          <a:endParaRPr lang="ru-RU" sz="1100" dirty="0">
            <a:solidFill>
              <a:srgbClr val="3103F7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0.52286</cdr:y>
    </cdr:from>
    <cdr:to>
      <cdr:x>0.74149</cdr:x>
      <cdr:y>0.59761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0943" y="2014701"/>
          <a:ext cx="149288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0.44704</cdr:x>
      <cdr:y>0.54249</cdr:y>
    </cdr:from>
    <cdr:to>
      <cdr:x>0.69165</cdr:x>
      <cdr:y>0.63592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2378" y="2090360"/>
          <a:ext cx="1790576" cy="360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3103F7"/>
              </a:solidFill>
            </a:rPr>
            <a:t>ЯНАО</a:t>
          </a:r>
          <a:endParaRPr lang="ru-RU" sz="1400" dirty="0">
            <a:solidFill>
              <a:srgbClr val="3103F7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0.5</cdr:x>
      <cdr:y>0.52286</cdr:y>
    </cdr:from>
    <cdr:to>
      <cdr:x>0.74149</cdr:x>
      <cdr:y>0.59761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0943" y="2014701"/>
          <a:ext cx="149288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0.5</cdr:x>
      <cdr:y>0.52286</cdr:y>
    </cdr:from>
    <cdr:to>
      <cdr:x>0.74149</cdr:x>
      <cdr:y>0.59761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0943" y="2014701"/>
          <a:ext cx="149288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0.3555</cdr:x>
      <cdr:y>0.2785</cdr:y>
    </cdr:from>
    <cdr:to>
      <cdr:x>0.3635</cdr:x>
      <cdr:y>0.2985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29880" y="665831"/>
          <a:ext cx="47930" cy="478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800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6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060F3B8-5437-4CC3-856C-7EECF0A6414B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754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4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AFC513D-DA40-4031-BB19-1D8A14870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3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5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5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69A50B54-FB4A-4538-9A32-1B173709CFE1}" type="datetimeFigureOut">
              <a:rPr lang="ru-RU"/>
              <a:pPr>
                <a:defRPr/>
              </a:pPr>
              <a:t>20.12.2023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30097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30097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1F2441AE-A906-4B3B-9A5E-F68B4A4F7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2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343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497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8650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5804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2F4369-F2AF-448D-94DD-4F53431B670A}" type="slidenum">
              <a:rPr lang="ru-RU" sz="1400"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ru-RU" sz="1400" dirty="0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91431" rIns="91431" bIns="45715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478EED8-CB29-45EF-B4F2-8DBE5F97B84A}" type="slidenum">
              <a:rPr lang="ru-RU" sz="1400">
                <a:solidFill>
                  <a:srgbClr val="000000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7224"/>
            <a:ext cx="4984750" cy="4467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826" algn="l"/>
                <a:tab pos="1447652" algn="l"/>
                <a:tab pos="2171478" algn="l"/>
                <a:tab pos="2895305" algn="l"/>
                <a:tab pos="3619130" algn="l"/>
                <a:tab pos="4342957" algn="l"/>
              </a:tabLst>
            </a:pPr>
            <a:endParaRPr lang="ru-RU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652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02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26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776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22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33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343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497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8650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5804" indent="-228577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826" algn="l"/>
                <a:tab pos="1447652" algn="l"/>
                <a:tab pos="2171478" algn="l"/>
                <a:tab pos="289530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2F4369-F2AF-448D-94DD-4F53431B670A}" type="slidenum">
              <a:rPr lang="ru-RU" sz="1400"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ru-RU" sz="1400" dirty="0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91431" rIns="91431" bIns="45715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478EED8-CB29-45EF-B4F2-8DBE5F97B84A}" type="slidenum">
              <a:rPr lang="ru-RU" sz="1400">
                <a:solidFill>
                  <a:srgbClr val="000000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18</a:t>
            </a:fld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6468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826" algn="l"/>
                <a:tab pos="1447652" algn="l"/>
                <a:tab pos="2171478" algn="l"/>
                <a:tab pos="2895305" algn="l"/>
                <a:tab pos="3619130" algn="l"/>
                <a:tab pos="4342957" algn="l"/>
              </a:tabLst>
            </a:pPr>
            <a:endParaRPr lang="ru-RU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54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64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7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39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12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859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0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9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68EC1-D435-4CC0-B95E-32D7E3A855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59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4C035-6E33-4AFD-9CF1-663CA7BC97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16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6C4B4-2251-47DC-9A44-DBC4F2A33B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2BEB-8C47-4135-9022-EDDE3C1A02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6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BD9E7-3EE6-429D-8E29-FE40A23472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8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E746B-CF60-4591-9BF5-45DC536086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36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38EA-44E0-4B97-945A-AC7E341403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8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F997A-1DF7-4C25-9B46-6429290894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6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964F-8665-4234-8811-49E14BA770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6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65A30-8ADB-4388-B1D0-018414EC3A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2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DED3E-B0C6-454F-AB06-0EA7A48098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9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9E93A-553C-41DC-A3D6-26A99890BD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0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12191999" cy="6820930"/>
          </a:xfrm>
          <a:prstGeom prst="rect">
            <a:avLst/>
          </a:prstGeom>
          <a:noFill/>
          <a:ln w="5724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pic>
        <p:nvPicPr>
          <p:cNvPr id="6146" name="Picture 2" descr="&amp;Fcy;&amp;lcy;&amp;acy;&amp;gcy;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00" y="202538"/>
            <a:ext cx="3543548" cy="236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924050" y="5638801"/>
            <a:ext cx="834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235075" y="76201"/>
            <a:ext cx="9721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35360" y="181446"/>
            <a:ext cx="5616624" cy="2383458"/>
          </a:xfrm>
          <a:prstGeom prst="rect">
            <a:avLst/>
          </a:prstGeom>
          <a:noFill/>
          <a:ln>
            <a:noFill/>
          </a:ln>
        </p:spPr>
        <p:txBody>
          <a:bodyPr tIns="9144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Федеральная служба</a:t>
            </a:r>
          </a:p>
          <a:p>
            <a:pPr algn="ctr">
              <a:lnSpc>
                <a:spcPct val="10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по экологическому,  технологическому и атомному надзору</a:t>
            </a:r>
          </a:p>
          <a:p>
            <a:pPr algn="ctr">
              <a:lnSpc>
                <a:spcPct val="10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(Ростехнадзор)</a:t>
            </a:r>
          </a:p>
          <a:p>
            <a:pPr algn="ctr">
              <a:lnSpc>
                <a:spcPct val="10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Северо-Уральское управление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19461" y="2245947"/>
            <a:ext cx="12072663" cy="2329035"/>
          </a:xfrm>
          <a:prstGeom prst="rect">
            <a:avLst/>
          </a:prstGeom>
          <a:noFill/>
          <a:ln>
            <a:noFill/>
          </a:ln>
        </p:spPr>
        <p:txBody>
          <a:bodyPr tIns="9144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ДОКЛАД </a:t>
            </a: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правоприменительной практике Северо-Уральского управления Ростехнадзора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месяцев 2023 года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Нижний колонтитул 3"/>
          <p:cNvSpPr txBox="1">
            <a:spLocks/>
          </p:cNvSpPr>
          <p:nvPr/>
        </p:nvSpPr>
        <p:spPr>
          <a:xfrm>
            <a:off x="8832304" y="635617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</p:spTree>
    <p:extLst>
      <p:ext uri="{BB962C8B-B14F-4D97-AF65-F5344CB8AC3E}">
        <p14:creationId xmlns:p14="http://schemas.microsoft.com/office/powerpoint/2010/main" val="2456180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9336" y="209546"/>
            <a:ext cx="11953468" cy="490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Федеральный государственный горный надзор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584894" y="699614"/>
            <a:ext cx="5040561" cy="504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Объекты федерального государственного горного надзора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4970" y="6525344"/>
            <a:ext cx="324767" cy="341782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r>
              <a:rPr lang="ru-RU" dirty="0" smtClean="0">
                <a:solidFill>
                  <a:srgbClr val="3103F7"/>
                </a:solidFill>
              </a:rPr>
              <a:t>9</a:t>
            </a:r>
            <a:endParaRPr lang="ru-RU" dirty="0">
              <a:solidFill>
                <a:srgbClr val="3103F7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62871"/>
              </p:ext>
            </p:extLst>
          </p:nvPr>
        </p:nvGraphicFramePr>
        <p:xfrm>
          <a:off x="584895" y="1185202"/>
          <a:ext cx="5040560" cy="1890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3316"/>
                <a:gridCol w="917244"/>
              </a:tblGrid>
              <a:tr h="366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объектов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0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Опасные производственные объекты горнорудной промышленности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0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Опасные производственные объекты нерудной промышленности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0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Объекты нерудной промышленности, </a:t>
                      </a:r>
                      <a:b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отнесенные к опасным производственным объектам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1 628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09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выполняющие маркшейдерские работы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178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88622"/>
              </p:ext>
            </p:extLst>
          </p:nvPr>
        </p:nvGraphicFramePr>
        <p:xfrm>
          <a:off x="551383" y="3501008"/>
          <a:ext cx="5040560" cy="2808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8504"/>
                <a:gridCol w="776028"/>
                <a:gridCol w="776028"/>
              </a:tblGrid>
              <a:tr h="445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планов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добыче углеводородного сырья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620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458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0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добыче общераспространенных полезных ископаемых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765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875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добыче подземных вод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298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добыче твёрдых полезных ископаемых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эксплуатации подземных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хранилищ газа</a:t>
                      </a:r>
                      <a:endParaRPr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03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добыче полезных ископаемых бальнеологического назначения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1 610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1640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2" name="Заголовок 4"/>
          <p:cNvSpPr txBox="1">
            <a:spLocks/>
          </p:cNvSpPr>
          <p:nvPr/>
        </p:nvSpPr>
        <p:spPr>
          <a:xfrm>
            <a:off x="551383" y="3212976"/>
            <a:ext cx="5040561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Рассмотрение планов развития горных работ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0690"/>
              </p:ext>
            </p:extLst>
          </p:nvPr>
        </p:nvGraphicFramePr>
        <p:xfrm>
          <a:off x="6600056" y="1052577"/>
          <a:ext cx="5040560" cy="2095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8504"/>
                <a:gridCol w="776028"/>
                <a:gridCol w="776028"/>
              </a:tblGrid>
              <a:tr h="445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документации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добычи углеводородного сырья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0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добычи подземных вод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утилизации отходов, попутных вод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добычи твердых полезных ископаемых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233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" name="Заголовок 4"/>
          <p:cNvSpPr txBox="1">
            <a:spLocks/>
          </p:cNvSpPr>
          <p:nvPr/>
        </p:nvSpPr>
        <p:spPr>
          <a:xfrm>
            <a:off x="6600056" y="764545"/>
            <a:ext cx="5040561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Оформление горноотводной документации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97072"/>
              </p:ext>
            </p:extLst>
          </p:nvPr>
        </p:nvGraphicFramePr>
        <p:xfrm>
          <a:off x="6528048" y="3789040"/>
          <a:ext cx="5040560" cy="1836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8504"/>
                <a:gridCol w="776028"/>
                <a:gridCol w="776028"/>
              </a:tblGrid>
              <a:tr h="445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Консервация нефтяных и газовых скважин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2 667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387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0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Ликвидация нефтяных и газовых скважин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261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990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Ликвидация карьеров общепромышленных ископаемых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24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4 030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1449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8" name="Заголовок 4"/>
          <p:cNvSpPr txBox="1">
            <a:spLocks/>
          </p:cNvSpPr>
          <p:nvPr/>
        </p:nvSpPr>
        <p:spPr>
          <a:xfrm>
            <a:off x="6528048" y="3501008"/>
            <a:ext cx="5040561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Консервация (ликвидация) горных выработок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130622"/>
            <a:ext cx="10364395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Программы профилактики рисков причинения вреда (ущерба) охраняемым законом ценностям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4970" y="6525344"/>
            <a:ext cx="412338" cy="341782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11</a:t>
            </a:fld>
            <a:endParaRPr lang="ru-RU" dirty="0">
              <a:solidFill>
                <a:srgbClr val="3103F7"/>
              </a:solidFill>
            </a:endParaRPr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66369"/>
              </p:ext>
            </p:extLst>
          </p:nvPr>
        </p:nvGraphicFramePr>
        <p:xfrm>
          <a:off x="479376" y="1124744"/>
          <a:ext cx="4392488" cy="5623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8056"/>
                <a:gridCol w="774432"/>
              </a:tblGrid>
              <a:tr h="145945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u="none" strike="noStrike" dirty="0">
                          <a:effectLst/>
                        </a:rPr>
                        <a:t>Количество примененных </a:t>
                      </a:r>
                      <a:r>
                        <a:rPr lang="ru-RU" sz="2400" b="1" u="sng" strike="noStrike" dirty="0">
                          <a:effectLst/>
                        </a:rPr>
                        <a:t>мер профилактического </a:t>
                      </a:r>
                      <a:r>
                        <a:rPr lang="ru-RU" sz="2400" b="1" u="sng" strike="noStrike" dirty="0" smtClean="0">
                          <a:effectLst/>
                        </a:rPr>
                        <a:t>воздействия </a:t>
                      </a:r>
                      <a:r>
                        <a:rPr lang="ru-RU" sz="2400" u="none" strike="noStrike" dirty="0" smtClean="0">
                          <a:effectLst/>
                        </a:rPr>
                        <a:t>за полугодие 2023 г., </a:t>
                      </a:r>
                      <a:r>
                        <a:rPr lang="ru-RU" sz="2400" u="none" strike="noStrike" dirty="0">
                          <a:effectLst/>
                        </a:rPr>
                        <a:t>(ед.)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</a:rPr>
                        <a:t>13 669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8648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информирование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</a:rPr>
                        <a:t>1 799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7178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>
                          <a:effectLst/>
                        </a:rPr>
                        <a:t>обобщение правоприменительной практики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8648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объявление предостережений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smtClean="0">
                          <a:effectLst/>
                        </a:rPr>
                        <a:t>1 327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7178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>
                          <a:effectLst/>
                        </a:rPr>
                        <a:t>меры стимулирования добросовестности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41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8648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>
                          <a:effectLst/>
                        </a:rPr>
                        <a:t>консультирование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305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2270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профилактический </a:t>
                      </a:r>
                      <a:r>
                        <a:rPr lang="ru-RU" sz="2000" u="none" strike="noStrike" dirty="0" smtClean="0">
                          <a:effectLst/>
                        </a:rPr>
                        <a:t>визит</a:t>
                      </a:r>
                    </a:p>
                    <a:p>
                      <a:pPr algn="l" fontAlgn="t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горный надзор</a:t>
                      </a:r>
                    </a:p>
                    <a:p>
                      <a:pPr algn="l" fontAlgn="t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строительный надзор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75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</a:rPr>
                        <a:t>194</a:t>
                      </a:r>
                    </a:p>
                    <a:p>
                      <a:pPr algn="r" fontAlgn="t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  <a:p>
                      <a:pPr algn="r" fontAlgn="t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954628"/>
              </p:ext>
            </p:extLst>
          </p:nvPr>
        </p:nvGraphicFramePr>
        <p:xfrm>
          <a:off x="5087888" y="1138389"/>
          <a:ext cx="6840760" cy="527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299793"/>
              </p:ext>
            </p:extLst>
          </p:nvPr>
        </p:nvGraphicFramePr>
        <p:xfrm>
          <a:off x="7248128" y="3140968"/>
          <a:ext cx="2286000" cy="1047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1905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Предостережения </a:t>
                      </a:r>
                      <a:r>
                        <a:rPr lang="ru-RU" sz="1200" i="1" u="none" strike="noStrike" dirty="0" smtClean="0">
                          <a:effectLst/>
                        </a:rPr>
                        <a:t>2023</a:t>
                      </a:r>
                      <a:r>
                        <a:rPr lang="ru-RU" sz="1200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ПБ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Э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ГТС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ЛД (лиц.)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704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312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52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253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53%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24%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0,5%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19%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04" y="116633"/>
            <a:ext cx="11032211" cy="720078"/>
          </a:xfrm>
        </p:spPr>
        <p:txBody>
          <a:bodyPr/>
          <a:lstStyle/>
          <a:p>
            <a:pPr algn="ctr"/>
            <a:r>
              <a:rPr lang="ru-RU" sz="2000" b="1" dirty="0"/>
              <a:t>Контрольная (надзорная) деятельность в рамках режима постоянного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государственного надзора </a:t>
            </a:r>
            <a:r>
              <a:rPr lang="ru-RU" sz="2000" b="1" dirty="0"/>
              <a:t>(контроля) на опасных производственных объектах</a:t>
            </a:r>
            <a:endParaRPr lang="ru-RU" sz="2000" b="1" dirty="0">
              <a:latin typeface="+mn-lt"/>
            </a:endParaRPr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02188"/>
              </p:ext>
            </p:extLst>
          </p:nvPr>
        </p:nvGraphicFramePr>
        <p:xfrm>
          <a:off x="335361" y="819416"/>
          <a:ext cx="11348855" cy="5633920"/>
        </p:xfrm>
        <a:graphic>
          <a:graphicData uri="http://schemas.openxmlformats.org/drawingml/2006/table">
            <a:tbl>
              <a:tblPr/>
              <a:tblGrid>
                <a:gridCol w="6264696"/>
                <a:gridCol w="1728192"/>
                <a:gridCol w="1359589"/>
                <a:gridCol w="1996378"/>
              </a:tblGrid>
              <a:tr h="40783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мес. 2022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мес. 2023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Прирост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к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56077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ОПО, в отношении которых установлен режим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постоянного государственного надзора (контроля)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406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на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0,7 %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56077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проверок, проведенных в рамках режима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постоянного государственного надзора (контроля)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на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0,4 %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63179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Тюменская область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63179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ХМАО-Югра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63179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ЯНАО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644053">
                <a:tc>
                  <a:txBody>
                    <a:bodyPr/>
                    <a:lstStyle/>
                    <a:p>
                      <a:pPr algn="just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ОПО при осуществлении режима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постоянного государственного надзора (контроля) </a:t>
                      </a:r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отношении которых выявлены нарушения обязательных требований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на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 </a:t>
                      </a:r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0448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Выявлено правонарушений в рамках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постоянного государственного надзора (контроля), в том числе: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на </a:t>
                      </a:r>
                      <a:r>
                        <a:rPr kumimoji="0"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25,5 %</a:t>
                      </a:r>
                      <a:endParaRPr kumimoji="0"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63179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Тюменская область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63179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ХМАО-Югра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63179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ЯНАО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kumimoji="0" lang="ru-RU" sz="14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60230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</a:t>
                      </a:r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административных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наказаний в виде штрафов, </a:t>
                      </a:r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наложенных по итогам проверок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постоянного государственного надзора (контроля)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на </a:t>
                      </a:r>
                      <a:r>
                        <a:rPr kumimoji="0" lang="ru-RU" sz="14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 </a:t>
                      </a:r>
                      <a:r>
                        <a:rPr kumimoji="0" lang="ru-RU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сумма наложенных административных штрафов (тыс. рублей)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на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29,8 %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0783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Административное приостановление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597352"/>
            <a:ext cx="335361" cy="260648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12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490035433"/>
              </p:ext>
            </p:extLst>
          </p:nvPr>
        </p:nvGraphicFramePr>
        <p:xfrm>
          <a:off x="6265107" y="1482920"/>
          <a:ext cx="6061966" cy="442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066369505"/>
              </p:ext>
            </p:extLst>
          </p:nvPr>
        </p:nvGraphicFramePr>
        <p:xfrm>
          <a:off x="517125" y="1175945"/>
          <a:ext cx="5607486" cy="484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3495" y="532756"/>
            <a:ext cx="10364395" cy="643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/>
              <a:t>Аварийность </a:t>
            </a:r>
            <a:r>
              <a:rPr lang="ru-RU" sz="3400" b="1" dirty="0"/>
              <a:t>и </a:t>
            </a:r>
            <a:r>
              <a:rPr lang="ru-RU" sz="3400" b="1" dirty="0" smtClean="0"/>
              <a:t>производственный травматизм</a:t>
            </a:r>
            <a:r>
              <a:rPr lang="en-US" sz="3400" b="1" dirty="0" smtClean="0"/>
              <a:t> </a:t>
            </a:r>
            <a:r>
              <a:rPr lang="ru-RU" sz="3400" b="1" dirty="0" smtClean="0"/>
              <a:t>(9 месяцев)</a:t>
            </a:r>
            <a:endParaRPr lang="ru-RU" sz="3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581697" y="920037"/>
            <a:ext cx="1047394" cy="4924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r>
              <a:rPr lang="ru-RU" dirty="0"/>
              <a:t/>
            </a:r>
            <a:br>
              <a:rPr lang="ru-RU" dirty="0"/>
            </a:br>
            <a:r>
              <a:rPr lang="ru-RU" sz="800" dirty="0" smtClean="0"/>
              <a:t>(</a:t>
            </a:r>
            <a:r>
              <a:rPr lang="ru-RU" sz="800" dirty="0"/>
              <a:t>9</a:t>
            </a:r>
            <a:r>
              <a:rPr lang="ru-RU" sz="800" dirty="0" smtClean="0"/>
              <a:t> </a:t>
            </a:r>
            <a:r>
              <a:rPr lang="ru-RU" sz="800" dirty="0"/>
              <a:t>пострадавших</a:t>
            </a:r>
            <a:r>
              <a:rPr lang="ru-RU" sz="800" dirty="0" smtClean="0"/>
              <a:t>)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243495" y="6019800"/>
            <a:ext cx="502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Динамика </a:t>
            </a:r>
            <a:r>
              <a:rPr lang="ru-RU" b="1" i="1" dirty="0" smtClean="0"/>
              <a:t>аварийности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59896" y="3439768"/>
            <a:ext cx="504056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8840" y="1353012"/>
            <a:ext cx="504056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05604" y="5821830"/>
            <a:ext cx="561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Динамика </a:t>
            </a:r>
            <a:r>
              <a:rPr lang="ru-RU" b="1" dirty="0"/>
              <a:t>смертельного производственного травматизма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071" y="2461538"/>
            <a:ext cx="504056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44272" y="1612216"/>
            <a:ext cx="1086101" cy="5078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</a:p>
          <a:p>
            <a:pPr algn="ctr"/>
            <a:r>
              <a:rPr lang="ru-RU" sz="800" dirty="0" smtClean="0"/>
              <a:t>(11 пострадавших)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6718899" y="2554788"/>
            <a:ext cx="983626" cy="4924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br>
              <a:rPr lang="ru-RU" dirty="0" smtClean="0"/>
            </a:br>
            <a:r>
              <a:rPr lang="ru-RU" sz="800" dirty="0" smtClean="0"/>
              <a:t>(8 пострадавших)</a:t>
            </a:r>
            <a:endParaRPr lang="ru-RU" sz="800" dirty="0"/>
          </a:p>
        </p:txBody>
      </p:sp>
      <p:cxnSp>
        <p:nvCxnSpPr>
          <p:cNvPr id="19" name="Прямая соединительная линия 18"/>
          <p:cNvCxnSpPr>
            <a:stCxn id="12" idx="3"/>
            <a:endCxn id="13" idx="1"/>
          </p:cNvCxnSpPr>
          <p:nvPr/>
        </p:nvCxnSpPr>
        <p:spPr>
          <a:xfrm flipV="1">
            <a:off x="1665127" y="1537678"/>
            <a:ext cx="1403713" cy="110852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3"/>
            <a:endCxn id="14" idx="1"/>
          </p:cNvCxnSpPr>
          <p:nvPr/>
        </p:nvCxnSpPr>
        <p:spPr>
          <a:xfrm>
            <a:off x="3572896" y="1537678"/>
            <a:ext cx="1587000" cy="2086756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" idx="3"/>
            <a:endCxn id="15" idx="1"/>
          </p:cNvCxnSpPr>
          <p:nvPr/>
        </p:nvCxnSpPr>
        <p:spPr>
          <a:xfrm flipV="1">
            <a:off x="7702525" y="1866132"/>
            <a:ext cx="841747" cy="934878"/>
          </a:xfrm>
          <a:prstGeom prst="line">
            <a:avLst/>
          </a:prstGeom>
          <a:ln w="349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5" idx="3"/>
            <a:endCxn id="17" idx="1"/>
          </p:cNvCxnSpPr>
          <p:nvPr/>
        </p:nvCxnSpPr>
        <p:spPr>
          <a:xfrm flipV="1">
            <a:off x="9630373" y="1166259"/>
            <a:ext cx="951324" cy="699873"/>
          </a:xfrm>
          <a:prstGeom prst="line">
            <a:avLst/>
          </a:prstGeom>
          <a:ln w="349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407368" cy="326723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13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5440" y="260648"/>
            <a:ext cx="10364395" cy="498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/>
              <a:t>Аварийность по видам надзора</a:t>
            </a:r>
            <a:endParaRPr lang="ru-RU" sz="3400" b="1" dirty="0"/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6107860"/>
              </p:ext>
            </p:extLst>
          </p:nvPr>
        </p:nvGraphicFramePr>
        <p:xfrm>
          <a:off x="6281621" y="838276"/>
          <a:ext cx="5737571" cy="540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874" y="5821830"/>
            <a:ext cx="502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Динамика аварийности </a:t>
            </a:r>
            <a:r>
              <a:rPr lang="ru-RU" b="1" i="1" dirty="0" smtClean="0"/>
              <a:t>за 2022 - 2023 </a:t>
            </a:r>
            <a:r>
              <a:rPr lang="ru-RU" b="1" i="1" dirty="0"/>
              <a:t>гг.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05604" y="5821830"/>
            <a:ext cx="56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Отраслевая структура аварий в 2023 г</a:t>
            </a:r>
            <a:r>
              <a:rPr lang="ru-RU" b="1" i="1" dirty="0"/>
              <a:t>.</a:t>
            </a:r>
            <a:endParaRPr lang="ru-RU" b="1" dirty="0"/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03994"/>
              </p:ext>
            </p:extLst>
          </p:nvPr>
        </p:nvGraphicFramePr>
        <p:xfrm>
          <a:off x="176848" y="1105790"/>
          <a:ext cx="5979665" cy="42942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3177336"/>
                <a:gridCol w="1146145"/>
                <a:gridCol w="1080120"/>
                <a:gridCol w="576064"/>
              </a:tblGrid>
              <a:tr h="407536"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Отрасль промышленности,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подконтрольные объекты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аварий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 </a:t>
                      </a:r>
                      <a:r>
                        <a:rPr lang="ru-RU" sz="1400" dirty="0">
                          <a:effectLst/>
                        </a:rPr>
                        <a:t>мес. </a:t>
                      </a:r>
                      <a:endParaRPr lang="ru-RU" sz="1400" dirty="0" smtClean="0">
                        <a:effectLst/>
                      </a:endParaRP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 </a:t>
                      </a:r>
                      <a:r>
                        <a:rPr lang="ru-RU" sz="1400" dirty="0">
                          <a:effectLst/>
                        </a:rPr>
                        <a:t>года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 </a:t>
                      </a:r>
                      <a:r>
                        <a:rPr lang="ru-RU" sz="1400" dirty="0">
                          <a:effectLst/>
                        </a:rPr>
                        <a:t>мес. </a:t>
                      </a:r>
                      <a:endParaRPr lang="ru-RU" sz="1400" dirty="0" smtClean="0">
                        <a:effectLst/>
                      </a:endParaRPr>
                    </a:p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2023 </a:t>
                      </a:r>
                      <a:r>
                        <a:rPr lang="ru-RU" sz="1400" dirty="0">
                          <a:effectLst/>
                        </a:rPr>
                        <a:t>года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+/-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694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Объекты нефтехимии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1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Объекты </a:t>
                      </a:r>
                      <a:r>
                        <a:rPr lang="ru-RU" sz="1400" dirty="0" err="1">
                          <a:effectLst/>
                        </a:rPr>
                        <a:t>нефтегазодобычи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-5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625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Объекты магистрального трубопроводного транспорта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1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Подъемные сооружения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17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Объекты газораспределения и </a:t>
                      </a:r>
                      <a:r>
                        <a:rPr lang="ru-RU" sz="1400" dirty="0" err="1">
                          <a:effectLst/>
                        </a:rPr>
                        <a:t>газопотребления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625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Объекты энергетики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1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Строительный надзор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81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-10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7102" y="6525344"/>
            <a:ext cx="414470" cy="293117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14</a:t>
            </a:fld>
            <a:endParaRPr lang="ru-RU" dirty="0">
              <a:solidFill>
                <a:srgbClr val="3103F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3712" y="3420780"/>
            <a:ext cx="245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ООО «Газпром </a:t>
            </a:r>
            <a:r>
              <a:rPr lang="ru-RU" sz="1600" dirty="0" err="1">
                <a:solidFill>
                  <a:schemeClr val="bg1"/>
                </a:solidFill>
              </a:rPr>
              <a:t>трансгаз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Югорск</a:t>
            </a:r>
            <a:r>
              <a:rPr lang="ru-RU" sz="16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 rot="461500">
            <a:off x="7170067" y="2925574"/>
            <a:ext cx="1720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ООО «</a:t>
            </a:r>
            <a:r>
              <a:rPr lang="ru-RU" sz="1400" dirty="0" err="1">
                <a:solidFill>
                  <a:schemeClr val="bg1"/>
                </a:solidFill>
              </a:rPr>
              <a:t>АртСевер</a:t>
            </a:r>
            <a:r>
              <a:rPr lang="ru-RU" sz="1400" dirty="0">
                <a:solidFill>
                  <a:schemeClr val="bg1"/>
                </a:solidFill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 rot="1660978">
            <a:off x="9262936" y="2318750"/>
            <a:ext cx="19993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ООО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«Газпром бурение</a:t>
            </a:r>
            <a:r>
              <a:rPr lang="ru-RU" sz="1400" dirty="0" smtClean="0">
                <a:solidFill>
                  <a:schemeClr val="bg1"/>
                </a:solidFill>
              </a:rPr>
              <a:t>»;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ООО «</a:t>
            </a:r>
            <a:r>
              <a:rPr lang="ru-RU" sz="1400" dirty="0" err="1" smtClean="0">
                <a:solidFill>
                  <a:schemeClr val="bg1"/>
                </a:solidFill>
              </a:rPr>
              <a:t>Няганьнефть</a:t>
            </a:r>
            <a:r>
              <a:rPr lang="ru-RU" sz="1400" dirty="0" smtClean="0">
                <a:solidFill>
                  <a:schemeClr val="bg1"/>
                </a:solidFill>
              </a:rPr>
              <a:t>»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461500">
            <a:off x="7580934" y="2313539"/>
            <a:ext cx="1668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АО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«Мостострой-11»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7448" y="150778"/>
            <a:ext cx="10364395" cy="4417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/>
              <a:t>Производственный травматизм (со смертельным исходом)</a:t>
            </a:r>
            <a:endParaRPr lang="ru-RU" sz="34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9038139"/>
              </p:ext>
            </p:extLst>
          </p:nvPr>
        </p:nvGraphicFramePr>
        <p:xfrm>
          <a:off x="184488" y="651385"/>
          <a:ext cx="5108807" cy="4852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804552"/>
                <a:gridCol w="768085"/>
                <a:gridCol w="768085"/>
                <a:gridCol w="768085"/>
              </a:tblGrid>
              <a:tr h="876567"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Отрасли промышленности, подконтрольные объекты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Число </a:t>
                      </a:r>
                      <a:endParaRPr lang="ru-RU" sz="1700" dirty="0" smtClean="0">
                        <a:effectLst/>
                      </a:endParaRPr>
                    </a:p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происшествий / смертельных случаев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9 мес. 2022 </a:t>
                      </a:r>
                      <a:r>
                        <a:rPr lang="ru-RU" sz="1700" dirty="0">
                          <a:effectLst/>
                        </a:rPr>
                        <a:t>г</a:t>
                      </a:r>
                      <a:endParaRPr lang="ru-RU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9 мес. 2023 </a:t>
                      </a:r>
                      <a:r>
                        <a:rPr lang="ru-RU" sz="1700" dirty="0">
                          <a:effectLst/>
                        </a:rPr>
                        <a:t>г</a:t>
                      </a:r>
                      <a:endParaRPr lang="ru-RU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+/-</a:t>
                      </a:r>
                      <a:endParaRPr lang="ru-RU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4494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Объекты </a:t>
                      </a:r>
                      <a:r>
                        <a:rPr lang="ru-RU" sz="1800" dirty="0" err="1">
                          <a:effectLst/>
                        </a:rPr>
                        <a:t>нефтегазодобычи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/ 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/ 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 / +3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09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Объекты нефтехимии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1 / 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/ 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/ -1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87217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Объекты магистрального трубопроводного транспорта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/ 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+1 / +5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649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Подъемные </a:t>
                      </a:r>
                      <a:r>
                        <a:rPr lang="ru-RU" sz="1800" dirty="0">
                          <a:effectLst/>
                        </a:rPr>
                        <a:t>сооружения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/ 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-2 / -1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023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Объекты энергетики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1 / 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/ 1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4023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 / 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 / 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-1 / 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5" name="Объект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5224985"/>
              </p:ext>
            </p:extLst>
          </p:nvPr>
        </p:nvGraphicFramePr>
        <p:xfrm>
          <a:off x="5375920" y="665743"/>
          <a:ext cx="6552728" cy="570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282" y="5517232"/>
            <a:ext cx="369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Динамика </a:t>
            </a:r>
            <a:r>
              <a:rPr lang="ru-RU" sz="1600" b="1" dirty="0" smtClean="0"/>
              <a:t>производственного</a:t>
            </a:r>
          </a:p>
          <a:p>
            <a:pPr algn="ctr"/>
            <a:r>
              <a:rPr lang="ru-RU" sz="1600" b="1" dirty="0" smtClean="0"/>
              <a:t>травматизма за 2022 - 2023 </a:t>
            </a:r>
            <a:r>
              <a:rPr lang="ru-RU" sz="1600" b="1" dirty="0"/>
              <a:t>гг</a:t>
            </a:r>
            <a:r>
              <a:rPr lang="ru-RU" sz="1600" b="1" i="1" dirty="0"/>
              <a:t>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71615" y="651385"/>
            <a:ext cx="6941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Отраслевая структура травматизма  (число смертельных случаев) в 2023 г</a:t>
            </a:r>
            <a:r>
              <a:rPr lang="ru-RU" sz="1600" b="1" dirty="0"/>
              <a:t>.</a:t>
            </a:r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4308" y="6597352"/>
            <a:ext cx="411676" cy="265625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15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7837" y="279611"/>
            <a:ext cx="10364395" cy="64318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Динамика аварийности и </a:t>
            </a:r>
            <a:r>
              <a:rPr lang="ru-RU" sz="3600" dirty="0" smtClean="0"/>
              <a:t>травматизма</a:t>
            </a:r>
            <a:endParaRPr lang="ru-RU" sz="3400" b="1" dirty="0"/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900150"/>
              </p:ext>
            </p:extLst>
          </p:nvPr>
        </p:nvGraphicFramePr>
        <p:xfrm>
          <a:off x="767408" y="941720"/>
          <a:ext cx="11089232" cy="519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407368" cy="332656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16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9557"/>
            <a:ext cx="12192000" cy="827155"/>
          </a:xfrm>
        </p:spPr>
        <p:txBody>
          <a:bodyPr/>
          <a:lstStyle/>
          <a:p>
            <a:pPr algn="ctr"/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Основные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проблемные вопросы осуществления контрольной (надзорной) деятельности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</a:t>
            </a:r>
            <a:r>
              <a:rPr lang="ru-RU" sz="1200" i="1" dirty="0" err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263352" y="771041"/>
            <a:ext cx="11790364" cy="5688632"/>
          </a:xfr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/>
              <a:t>Наличие технологических процессов, права на использование которых приобретены у иностранных лицензиаров, а также наличие значительного количества технических устройств, средств контроля, управления и противоаварийной защиты, изготовленных иностранными компаниями. Законодательство в области промышленной безопасности не позволяет оперативно заменить оборудование или внести изменения в технологическое оформление производства.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Низкая </a:t>
            </a:r>
            <a:r>
              <a:rPr lang="ru-RU" sz="1700" dirty="0"/>
              <a:t>квалификация и уровень знаний </a:t>
            </a:r>
            <a:r>
              <a:rPr lang="ru-RU" sz="1700" dirty="0" smtClean="0"/>
              <a:t>работников подрядных </a:t>
            </a:r>
            <a:r>
              <a:rPr lang="ru-RU" sz="1700" dirty="0"/>
              <a:t>организаций, выполняющих ремонтные и сервисные работы на опасных производственных объектах заказчика, осуществляющих обслуживание современного и (или) иностранного технологического оборудования и технических устройств.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Отсутствие </a:t>
            </a:r>
            <a:r>
              <a:rPr lang="ru-RU" sz="1700" dirty="0"/>
              <a:t>государственного контроля (надзора) за объектами </a:t>
            </a:r>
            <a:r>
              <a:rPr lang="ru-RU" sz="1700" dirty="0" err="1"/>
              <a:t>нефтегазодобычи</a:t>
            </a:r>
            <a:r>
              <a:rPr lang="ru-RU" sz="1700" dirty="0"/>
              <a:t>. Строительство и </a:t>
            </a:r>
            <a:r>
              <a:rPr lang="ru-RU" sz="1700" dirty="0" smtClean="0"/>
              <a:t>эксплуатация </a:t>
            </a:r>
            <a:r>
              <a:rPr lang="ru-RU" sz="1700" dirty="0"/>
              <a:t>объектов инфраструктуры нефтегазовых месторождений (буровые скважины; объекты, расположенные в границах кустов скважин; водоводы систем поддержания пластового давления, часть промысловых трубопроводов) не являются объектами надзора в рамках градостроительной деятельности (в связи с изменениями соответствующих положений) и деятельности в области промышленной безопасности (в связи с наложенным мораторием на проведение проверок)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/>
              <a:t>Закрепить на законодательном уровне совместное участие должностных лиц Ростехнадзора, уполномоченных на осуществление федерального государственного энергетического надзора и федерального государственного надзора в области промышленной безопасности, в работе комиссий, формируемых органами местного самоуправления для оценки готовности теплоснабжающих и </a:t>
            </a:r>
            <a:r>
              <a:rPr lang="ru-RU" sz="1700" dirty="0" err="1"/>
              <a:t>теплосетевых</a:t>
            </a:r>
            <a:r>
              <a:rPr lang="ru-RU" sz="1700" dirty="0"/>
              <a:t> организаций, а также в работе комиссий, формируемых территориальными органами Ростехнадзора для оценки готовности муниципальных образований к отопительному </a:t>
            </a:r>
            <a:r>
              <a:rPr lang="ru-RU" sz="1700" dirty="0" smtClean="0"/>
              <a:t>периоду:</a:t>
            </a:r>
          </a:p>
          <a:p>
            <a:pPr lvl="1">
              <a:spcBef>
                <a:spcPts val="0"/>
              </a:spcBef>
            </a:pPr>
            <a:r>
              <a:rPr lang="ru-RU" sz="1500" dirty="0" smtClean="0"/>
              <a:t> </a:t>
            </a:r>
            <a:r>
              <a:rPr lang="ru-RU" sz="1500" dirty="0"/>
              <a:t>Переработать существующие критерии оценки готовности к отопительному периоду, установленные Правилами оценки готовности к отопительному периоду (</a:t>
            </a:r>
            <a:r>
              <a:rPr lang="ru-RU" sz="1500" dirty="0" smtClean="0"/>
              <a:t>утв. </a:t>
            </a:r>
            <a:r>
              <a:rPr lang="ru-RU" sz="1500" dirty="0"/>
              <a:t>приказом Министерства энергетики Российской Федерации от </a:t>
            </a:r>
            <a:r>
              <a:rPr lang="ru-RU" sz="1500" dirty="0" smtClean="0"/>
              <a:t> 12 марта </a:t>
            </a:r>
            <a:r>
              <a:rPr lang="ru-RU" sz="1500" dirty="0"/>
              <a:t>2013 г. № 103). </a:t>
            </a:r>
            <a:endParaRPr lang="ru-RU" sz="1500" dirty="0" smtClean="0"/>
          </a:p>
          <a:p>
            <a:pPr lvl="1">
              <a:spcBef>
                <a:spcPts val="0"/>
              </a:spcBef>
            </a:pPr>
            <a:r>
              <a:rPr lang="ru-RU" sz="1500" dirty="0" smtClean="0"/>
              <a:t>Определить </a:t>
            </a:r>
            <a:r>
              <a:rPr lang="ru-RU" sz="1500" dirty="0"/>
              <a:t>критерии невыдачи паспорта готовности к отопительному периоду при выявлении нарушений в области промышленной безопасности. </a:t>
            </a:r>
            <a:endParaRPr lang="ru-RU" sz="1500" dirty="0" smtClean="0"/>
          </a:p>
          <a:p>
            <a:pPr lvl="1">
              <a:spcBef>
                <a:spcPts val="0"/>
              </a:spcBef>
            </a:pPr>
            <a:r>
              <a:rPr lang="ru-RU" sz="1500" dirty="0" smtClean="0"/>
              <a:t>Установить </a:t>
            </a:r>
            <a:r>
              <a:rPr lang="ru-RU" sz="1500" dirty="0"/>
              <a:t>перечень норм и правил, используемых государственными гражданскими служащими Ростехнадзора при проведении оценки готовности к отопительному периоду теплоснабжающих, </a:t>
            </a:r>
            <a:r>
              <a:rPr lang="ru-RU" sz="1500" dirty="0" err="1"/>
              <a:t>теплосетевых</a:t>
            </a:r>
            <a:r>
              <a:rPr lang="ru-RU" sz="1500" dirty="0"/>
              <a:t> организаций и муниципальных образований.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07368" cy="365125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17</a:t>
            </a:fld>
            <a:endParaRPr lang="ru-RU" dirty="0">
              <a:solidFill>
                <a:srgbClr val="3103F7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3352" y="1772816"/>
            <a:ext cx="11665296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3352" y="2636912"/>
            <a:ext cx="11665296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3352" y="3933056"/>
            <a:ext cx="11665296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967041" y="5086351"/>
            <a:ext cx="625792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450308" y="914401"/>
            <a:ext cx="7291388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722854" y="993334"/>
            <a:ext cx="4212468" cy="1787594"/>
          </a:xfrm>
          <a:prstGeom prst="rect">
            <a:avLst/>
          </a:prstGeom>
          <a:noFill/>
          <a:ln>
            <a:noFill/>
          </a:ln>
        </p:spPr>
        <p:txBody>
          <a:bodyPr tIns="6858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272"/>
              </a:spcBef>
              <a:spcAft>
                <a:spcPct val="0"/>
              </a:spcAft>
            </a:pPr>
            <a:endParaRPr lang="ru-RU" sz="1500" b="1" dirty="0">
              <a:latin typeface="Times New Roman" panose="02020603050405020304" pitchFamily="18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446437" y="2672922"/>
            <a:ext cx="7291388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858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  <a:endParaRPr lang="ru-RU" sz="4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450308" y="5086350"/>
            <a:ext cx="7291388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858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272"/>
              </a:spcBef>
              <a:spcAft>
                <a:spcPct val="0"/>
              </a:spcAft>
            </a:pPr>
            <a:endParaRPr lang="ru-RU" sz="21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9021707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</p:spTree>
    <p:extLst>
      <p:ext uri="{BB962C8B-B14F-4D97-AF65-F5344CB8AC3E}">
        <p14:creationId xmlns:p14="http://schemas.microsoft.com/office/powerpoint/2010/main" val="422416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6632"/>
            <a:ext cx="546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38374" y="192832"/>
            <a:ext cx="8610153" cy="549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/>
              <a:t>Северо-Уральское управление Ростехнадзора</a:t>
            </a: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13291"/>
              </p:ext>
            </p:extLst>
          </p:nvPr>
        </p:nvGraphicFramePr>
        <p:xfrm>
          <a:off x="839416" y="908720"/>
          <a:ext cx="1105378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152400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Нижний колонтитул 3"/>
          <p:cNvSpPr txBox="1">
            <a:spLocks/>
          </p:cNvSpPr>
          <p:nvPr/>
        </p:nvSpPr>
        <p:spPr>
          <a:xfrm>
            <a:off x="8815072" y="645318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085" y="924517"/>
            <a:ext cx="1080120" cy="5096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8036" y="1303127"/>
            <a:ext cx="759713" cy="3482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221343" y="3285763"/>
            <a:ext cx="3816429" cy="305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r="7382"/>
          <a:stretch/>
        </p:blipFill>
        <p:spPr>
          <a:xfrm>
            <a:off x="2905674" y="2872823"/>
            <a:ext cx="1190376" cy="8781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3605" y="2126193"/>
            <a:ext cx="734144" cy="3258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0821" y="3205891"/>
            <a:ext cx="734144" cy="3258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0821" y="4209387"/>
            <a:ext cx="734144" cy="3258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4277" y="5145387"/>
            <a:ext cx="734144" cy="325834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908719"/>
            <a:ext cx="2667648" cy="11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999091"/>
            <a:ext cx="2667648" cy="12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0" descr="http://liyasoap.com.ua/wp-content/uploads/2015/03/%D0%9A%D0%B0%D0%BF%D0%B8%D1%82%D0%B0%D0%BB%D1%8C%D0%BD%D0%BE%D0%B5-%D1%81%D1%82%D1%80%D0%BE%D0%B8%D1%82%D0%B5%D0%BB%D1%8C%D1%81%D1%82%D0%B2%D0%B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612" y="5356596"/>
            <a:ext cx="2656976" cy="12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/>
          <a:srcRect l="11610" t="15350" r="28738" b="20600"/>
          <a:stretch/>
        </p:blipFill>
        <p:spPr>
          <a:xfrm>
            <a:off x="8902104" y="4171609"/>
            <a:ext cx="2684544" cy="1233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/>
          <a:srcRect l="12201" t="35301" r="28738" b="20600"/>
          <a:stretch/>
        </p:blipFill>
        <p:spPr>
          <a:xfrm>
            <a:off x="8904312" y="2053893"/>
            <a:ext cx="2667648" cy="1114476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4890141" y="6021288"/>
            <a:ext cx="3719050" cy="720080"/>
            <a:chOff x="3986775" y="1018621"/>
            <a:chExt cx="3719050" cy="88389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86775" y="1018621"/>
              <a:ext cx="3719050" cy="883892"/>
            </a:xfrm>
            <a:prstGeom prst="rect">
              <a:avLst/>
            </a:prstGeom>
            <a:ln w="254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3986775" y="1018621"/>
              <a:ext cx="3719050" cy="883892"/>
            </a:xfrm>
            <a:prstGeom prst="rect">
              <a:avLst/>
            </a:prstGeom>
            <a:ln w="25400"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latin typeface="+mj-lt"/>
                </a:rPr>
                <a:t>Федеральный государственный </a:t>
              </a:r>
              <a:r>
                <a:rPr lang="ru-RU" sz="1600" kern="1200" dirty="0" smtClean="0">
                  <a:latin typeface="+mj-lt"/>
                </a:rPr>
                <a:t>надзор в области безопасного  использования и содержания лифтов…</a:t>
              </a:r>
              <a:endParaRPr lang="ru-RU" sz="1600" kern="1200" dirty="0"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91085" y="6021288"/>
            <a:ext cx="1056664" cy="723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r>
              <a:rPr lang="ru-RU" sz="1600" dirty="0" smtClean="0">
                <a:solidFill>
                  <a:srgbClr val="7030A0"/>
                </a:solidFill>
              </a:rPr>
              <a:t>с 2023 г.</a:t>
            </a:r>
          </a:p>
          <a:p>
            <a:endParaRPr lang="ru-RU" sz="1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0" y="6597944"/>
            <a:ext cx="335360" cy="258298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2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1943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526"/>
            <a:ext cx="7115198" cy="68818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r="8255"/>
          <a:stretch/>
        </p:blipFill>
        <p:spPr>
          <a:xfrm>
            <a:off x="6485497" y="-23814"/>
            <a:ext cx="5688632" cy="63983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481" y="6093297"/>
            <a:ext cx="5619750" cy="761276"/>
          </a:xfrm>
          <a:prstGeom prst="rect">
            <a:avLst/>
          </a:prstGeom>
        </p:spPr>
      </p:pic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9021707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02820" y="339351"/>
            <a:ext cx="3253288" cy="919991"/>
          </a:xfrm>
        </p:spPr>
        <p:txBody>
          <a:bodyPr/>
          <a:lstStyle/>
          <a:p>
            <a:r>
              <a:rPr lang="ru-RU" sz="1400" b="1" dirty="0">
                <a:solidFill>
                  <a:srgbClr val="660066"/>
                </a:solidFill>
              </a:rPr>
              <a:t>Площадь Тюменской области </a:t>
            </a:r>
            <a:br>
              <a:rPr lang="ru-RU" sz="1400" b="1" dirty="0">
                <a:solidFill>
                  <a:srgbClr val="660066"/>
                </a:solidFill>
              </a:rPr>
            </a:br>
            <a:r>
              <a:rPr lang="ru-RU" sz="1400" b="1" dirty="0">
                <a:solidFill>
                  <a:srgbClr val="660066"/>
                </a:solidFill>
              </a:rPr>
              <a:t>с ХМАО-Югра и ЯНАО – </a:t>
            </a:r>
            <a:br>
              <a:rPr lang="ru-RU" sz="1400" b="1" dirty="0">
                <a:solidFill>
                  <a:srgbClr val="660066"/>
                </a:solidFill>
              </a:rPr>
            </a:br>
            <a:r>
              <a:rPr lang="ru-RU" sz="1800" b="1" dirty="0" smtClean="0">
                <a:solidFill>
                  <a:srgbClr val="660066"/>
                </a:solidFill>
              </a:rPr>
              <a:t>1,5 </a:t>
            </a:r>
            <a:r>
              <a:rPr lang="ru-RU" sz="1800" b="1" dirty="0">
                <a:solidFill>
                  <a:srgbClr val="660066"/>
                </a:solidFill>
              </a:rPr>
              <a:t>млн. км</a:t>
            </a:r>
            <a:r>
              <a:rPr lang="ru-RU" sz="1800" b="1" baseline="30000" dirty="0">
                <a:solidFill>
                  <a:srgbClr val="660066"/>
                </a:solidFill>
              </a:rPr>
              <a:t>2</a:t>
            </a:r>
            <a:endParaRPr lang="ru-RU" sz="1800" b="1" dirty="0">
              <a:solidFill>
                <a:srgbClr val="660066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439816" y="1340768"/>
            <a:ext cx="28803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27848" y="134076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499706" y="2079144"/>
            <a:ext cx="555734" cy="1709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99705" y="2094022"/>
            <a:ext cx="127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38401" y="5661248"/>
            <a:ext cx="821295" cy="81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56108" y="6456417"/>
            <a:ext cx="1568980" cy="3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549531" y="776526"/>
            <a:ext cx="1525782" cy="6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660066"/>
                </a:solidFill>
              </a:rPr>
              <a:t>Площадь ЯНАО – </a:t>
            </a:r>
            <a:br>
              <a:rPr lang="ru-RU" sz="1400" b="1" dirty="0">
                <a:solidFill>
                  <a:srgbClr val="660066"/>
                </a:solidFill>
              </a:rPr>
            </a:br>
            <a:r>
              <a:rPr lang="ru-RU" sz="1800" b="1" dirty="0">
                <a:solidFill>
                  <a:srgbClr val="660066"/>
                </a:solidFill>
              </a:rPr>
              <a:t>769 </a:t>
            </a:r>
            <a:r>
              <a:rPr lang="ru-RU" sz="1800" b="1" dirty="0" smtClean="0">
                <a:solidFill>
                  <a:srgbClr val="660066"/>
                </a:solidFill>
              </a:rPr>
              <a:t>тыс. </a:t>
            </a:r>
            <a:r>
              <a:rPr lang="ru-RU" sz="1800" b="1" dirty="0">
                <a:solidFill>
                  <a:srgbClr val="660066"/>
                </a:solidFill>
              </a:rPr>
              <a:t>км</a:t>
            </a:r>
            <a:r>
              <a:rPr lang="ru-RU" sz="1800" b="1" baseline="30000" dirty="0">
                <a:solidFill>
                  <a:srgbClr val="660066"/>
                </a:solidFill>
              </a:rPr>
              <a:t>2</a:t>
            </a:r>
            <a:endParaRPr lang="ru-RU" sz="1800" b="1" dirty="0">
              <a:solidFill>
                <a:srgbClr val="660066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374720" y="1555605"/>
            <a:ext cx="1976864" cy="6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660066"/>
                </a:solidFill>
              </a:rPr>
              <a:t>Площадь </a:t>
            </a:r>
            <a:r>
              <a:rPr lang="ru-RU" sz="1400" b="1" dirty="0" smtClean="0">
                <a:solidFill>
                  <a:srgbClr val="660066"/>
                </a:solidFill>
              </a:rPr>
              <a:t>ХМАО-ЮГРА – </a:t>
            </a:r>
            <a:r>
              <a:rPr lang="ru-RU" sz="1800" b="1" dirty="0">
                <a:solidFill>
                  <a:srgbClr val="660066"/>
                </a:solidFill>
              </a:rPr>
              <a:t>535 </a:t>
            </a:r>
            <a:r>
              <a:rPr lang="ru-RU" sz="1800" b="1" dirty="0" smtClean="0">
                <a:solidFill>
                  <a:srgbClr val="660066"/>
                </a:solidFill>
              </a:rPr>
              <a:t>тыс. </a:t>
            </a:r>
            <a:r>
              <a:rPr lang="ru-RU" sz="1800" b="1" dirty="0">
                <a:solidFill>
                  <a:srgbClr val="660066"/>
                </a:solidFill>
              </a:rPr>
              <a:t>км</a:t>
            </a:r>
            <a:r>
              <a:rPr lang="ru-RU" sz="1800" b="1" baseline="30000" dirty="0">
                <a:solidFill>
                  <a:srgbClr val="660066"/>
                </a:solidFill>
              </a:rPr>
              <a:t>2</a:t>
            </a:r>
            <a:endParaRPr lang="ru-RU" sz="1800" b="1" dirty="0">
              <a:solidFill>
                <a:srgbClr val="660066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3252857" y="5930339"/>
            <a:ext cx="2339087" cy="6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660066"/>
                </a:solidFill>
              </a:rPr>
              <a:t>Площадь юга Тюменской </a:t>
            </a:r>
            <a:r>
              <a:rPr lang="ru-RU" sz="1400" b="1" dirty="0" smtClean="0">
                <a:solidFill>
                  <a:srgbClr val="660066"/>
                </a:solidFill>
              </a:rPr>
              <a:t>область </a:t>
            </a:r>
            <a:r>
              <a:rPr lang="ru-RU" sz="1400" b="1" dirty="0">
                <a:solidFill>
                  <a:srgbClr val="660066"/>
                </a:solidFill>
              </a:rPr>
              <a:t>– </a:t>
            </a:r>
            <a:r>
              <a:rPr lang="ru-RU" sz="1800" b="1" dirty="0">
                <a:solidFill>
                  <a:srgbClr val="660066"/>
                </a:solidFill>
              </a:rPr>
              <a:t>160 </a:t>
            </a:r>
            <a:r>
              <a:rPr lang="ru-RU" sz="1800" b="1" dirty="0" smtClean="0">
                <a:solidFill>
                  <a:srgbClr val="660066"/>
                </a:solidFill>
              </a:rPr>
              <a:t>тыс. </a:t>
            </a:r>
            <a:r>
              <a:rPr lang="ru-RU" sz="1800" b="1" dirty="0">
                <a:solidFill>
                  <a:srgbClr val="660066"/>
                </a:solidFill>
              </a:rPr>
              <a:t>км</a:t>
            </a:r>
            <a:r>
              <a:rPr lang="ru-RU" sz="1800" b="1" baseline="30000" dirty="0">
                <a:solidFill>
                  <a:srgbClr val="660066"/>
                </a:solidFill>
              </a:rPr>
              <a:t>2</a:t>
            </a: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383" y="548680"/>
            <a:ext cx="3867150" cy="3829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9085" y="488068"/>
            <a:ext cx="5425656" cy="536739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1403" y="6491453"/>
            <a:ext cx="331799" cy="341836"/>
          </a:xfrm>
          <a:solidFill>
            <a:srgbClr val="EAEAEA"/>
          </a:solidFill>
        </p:spPr>
        <p:txBody>
          <a:bodyPr/>
          <a:lstStyle/>
          <a:p>
            <a:pPr>
              <a:defRPr/>
            </a:pPr>
            <a:fld id="{AD9E2BEB-8C47-4135-9022-EDDE3C1A02B6}" type="slidenum">
              <a:rPr lang="ru-RU" smtClean="0">
                <a:solidFill>
                  <a:srgbClr val="3103F7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944" y="157816"/>
            <a:ext cx="10364395" cy="634082"/>
          </a:xfrm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Энергосистемы региона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620688"/>
            <a:ext cx="6552728" cy="241427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1800" dirty="0"/>
              <a:t>Установленная мощность энергосистемы </a:t>
            </a:r>
            <a:br>
              <a:rPr lang="ru-RU" sz="1800" dirty="0"/>
            </a:br>
            <a:r>
              <a:rPr lang="ru-RU" sz="1800" dirty="0" smtClean="0"/>
              <a:t>Тюменской </a:t>
            </a:r>
            <a:r>
              <a:rPr lang="ru-RU" sz="1800" dirty="0"/>
              <a:t>области, Ханты-Мансийского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Ямало-Ненецкого автономных округов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составляет 17 540,189 МВт</a:t>
            </a:r>
            <a:r>
              <a:rPr lang="ru-RU" sz="1800" dirty="0"/>
              <a:t>. </a:t>
            </a:r>
          </a:p>
          <a:p>
            <a:pPr lvl="0"/>
            <a:r>
              <a:rPr lang="ru-RU" sz="1800" dirty="0"/>
              <a:t>Выработка электроэнергии электростанциями энергосистемы Тюменской области, Ханты-Мансийского и Ямало-Ненецкого автономных округов за </a:t>
            </a:r>
            <a:r>
              <a:rPr lang="ru-RU" sz="1800" dirty="0" smtClean="0"/>
              <a:t>2022 </a:t>
            </a:r>
            <a:r>
              <a:rPr lang="ru-RU" sz="1800" dirty="0"/>
              <a:t>года составила 61 454,7 млн </a:t>
            </a:r>
            <a:r>
              <a:rPr lang="ru-RU" sz="1800" dirty="0" err="1"/>
              <a:t>кВт∙</a:t>
            </a:r>
            <a:r>
              <a:rPr lang="ru-RU" sz="1800" dirty="0" err="1" smtClean="0"/>
              <a:t>ч</a:t>
            </a:r>
            <a:r>
              <a:rPr lang="ru-RU" sz="1800" dirty="0" smtClean="0"/>
              <a:t>, </a:t>
            </a:r>
            <a:r>
              <a:rPr lang="ru-RU" sz="1800" dirty="0"/>
              <a:t>основная часть из </a:t>
            </a:r>
            <a:r>
              <a:rPr lang="ru-RU" sz="1800" dirty="0" smtClean="0"/>
              <a:t>которой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/>
              <a:t>91 %) </a:t>
            </a:r>
            <a:r>
              <a:rPr lang="ru-RU" sz="1800" dirty="0" smtClean="0"/>
              <a:t>потреблена </a:t>
            </a:r>
            <a:r>
              <a:rPr lang="ru-RU" sz="1800" dirty="0"/>
              <a:t>в регионе.</a:t>
            </a:r>
          </a:p>
          <a:p>
            <a:r>
              <a:rPr lang="ru-RU" sz="1800" dirty="0"/>
              <a:t>Потребление электроэнергии за первое полугодие 2023 года составило </a:t>
            </a:r>
            <a:r>
              <a:rPr lang="ru-RU" sz="1800" dirty="0" smtClean="0"/>
              <a:t>46 578,303 </a:t>
            </a:r>
            <a:r>
              <a:rPr lang="ru-RU" sz="1800" dirty="0"/>
              <a:t>млн </a:t>
            </a:r>
            <a:r>
              <a:rPr lang="ru-RU" sz="1800" dirty="0" err="1"/>
              <a:t>кВт.ч</a:t>
            </a:r>
            <a:r>
              <a:rPr lang="ru-RU" sz="1800" dirty="0"/>
              <a:t>.</a:t>
            </a:r>
          </a:p>
          <a:p>
            <a:r>
              <a:rPr lang="ru-RU" sz="1800" dirty="0" smtClean="0"/>
              <a:t>Сальдо </a:t>
            </a:r>
            <a:r>
              <a:rPr lang="ru-RU" sz="1800" dirty="0" err="1" smtClean="0"/>
              <a:t>перетока</a:t>
            </a:r>
            <a:r>
              <a:rPr lang="ru-RU" sz="1800" dirty="0" smtClean="0"/>
              <a:t> </a:t>
            </a:r>
            <a:r>
              <a:rPr lang="ru-RU" sz="1800" dirty="0"/>
              <a:t>электроэнергии </a:t>
            </a:r>
            <a:r>
              <a:rPr lang="ru-RU" sz="1800" dirty="0" smtClean="0"/>
              <a:t>составило </a:t>
            </a:r>
            <a:r>
              <a:rPr lang="ru-RU" sz="1800" dirty="0"/>
              <a:t> </a:t>
            </a:r>
            <a:r>
              <a:rPr lang="ru-RU" sz="1800" dirty="0" smtClean="0"/>
              <a:t>3 155,366 </a:t>
            </a:r>
            <a:r>
              <a:rPr lang="ru-RU" sz="1800" dirty="0"/>
              <a:t>млн. </a:t>
            </a:r>
            <a:r>
              <a:rPr lang="ru-RU" sz="1800" dirty="0" smtClean="0"/>
              <a:t>кВт-ч</a:t>
            </a:r>
            <a:endParaRPr lang="ru-RU" sz="1800" dirty="0"/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375" t="13250" r="48819" b="25850"/>
          <a:stretch/>
        </p:blipFill>
        <p:spPr>
          <a:xfrm>
            <a:off x="7176120" y="807911"/>
            <a:ext cx="4414323" cy="539989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0482" y="6555895"/>
            <a:ext cx="335360" cy="260648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4</a:t>
            </a:fld>
            <a:endParaRPr lang="ru-RU" dirty="0">
              <a:solidFill>
                <a:srgbClr val="3103F7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61481"/>
              </p:ext>
            </p:extLst>
          </p:nvPr>
        </p:nvGraphicFramePr>
        <p:xfrm>
          <a:off x="355842" y="2904263"/>
          <a:ext cx="6820278" cy="36804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098800"/>
                <a:gridCol w="1905054"/>
                <a:gridCol w="1440160"/>
                <a:gridCol w="936104"/>
                <a:gridCol w="14401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Объекты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Генерирующая мощность,МВт /тепловая, Гкал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Котельные,шт</a:t>
                      </a:r>
                      <a:r>
                        <a:rPr lang="ru-RU" sz="1400" kern="1200" dirty="0">
                          <a:effectLst/>
                        </a:rPr>
                        <a:t>./мощность, Гкал/ч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Тюменская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Тюменская ТЭЦ-1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Тюменская ТЭЦ-2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Няганьская ГРЭС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Тобольская ТЭЦ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681,7/1561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755/1411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1361/758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1361/758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4158,7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1993/2692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ХМАО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Сургутская ГРС-1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Сургутская ГРЭС-2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Нижневартовская ГРЭС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Изолированно с.п.Халимсунт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3333/903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5687,143/840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2031/758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14212,171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807/12983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ЯНАО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Уренгойская ГРЭС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Ноябрьская ПГЭ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529,7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119,57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1066,67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1388/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80" y="506790"/>
            <a:ext cx="5185792" cy="471587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>
                <a:solidFill>
                  <a:schemeClr val="tx1"/>
                </a:solidFill>
              </a:rPr>
              <a:t>Количество </a:t>
            </a:r>
            <a:r>
              <a:rPr lang="ru-RU" sz="1800" b="1" i="1" dirty="0" smtClean="0">
                <a:solidFill>
                  <a:schemeClr val="tx1"/>
                </a:solidFill>
              </a:rPr>
              <a:t>подконтрольных </a:t>
            </a:r>
            <a:r>
              <a:rPr lang="ru-RU" sz="1800" b="1" i="1" dirty="0">
                <a:solidFill>
                  <a:schemeClr val="tx1"/>
                </a:solidFill>
              </a:rPr>
              <a:t>организаций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2943469"/>
              </p:ext>
            </p:extLst>
          </p:nvPr>
        </p:nvGraphicFramePr>
        <p:xfrm>
          <a:off x="335360" y="1025205"/>
          <a:ext cx="5688632" cy="22302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26914"/>
                <a:gridCol w="1361718"/>
              </a:tblGrid>
              <a:tr h="557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Вид надзора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92" marR="45692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2023 г./2022 г.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69" marR="34269" marT="0" marB="0" anchor="ctr"/>
                </a:tc>
              </a:tr>
              <a:tr h="333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Федеральный государственный энергетический надзор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69" marR="3426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6 452/6 446</a:t>
                      </a:r>
                      <a:endParaRPr kumimoji="0" lang="ru-RU" sz="14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69" marR="34269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Федеральный государственный надзор в области промышленной безопасности</a:t>
                      </a:r>
                      <a:endParaRPr lang="ru-RU" sz="1400" dirty="0"/>
                    </a:p>
                  </a:txBody>
                  <a:tcPr marL="34269" marR="3426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5 103/4 843</a:t>
                      </a:r>
                      <a:endParaRPr lang="ru-RU" sz="1400" dirty="0"/>
                    </a:p>
                  </a:txBody>
                  <a:tcPr marL="34269" marR="34269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Федеральный </a:t>
                      </a:r>
                      <a:r>
                        <a:rPr kumimoji="0" lang="ru-RU" sz="1400" kern="1200" dirty="0" smtClean="0">
                          <a:effectLst/>
                        </a:rPr>
                        <a:t>государственный строительный надзор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69" marR="3426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123/149</a:t>
                      </a:r>
                      <a:endParaRPr kumimoji="0" lang="ru-RU" sz="140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1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69" marR="34269" marT="0" marB="0" anchor="ctr"/>
                </a:tc>
              </a:tr>
              <a:tr h="407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Надзор за гидротехническими сооружениями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69" marR="3426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48/47</a:t>
                      </a:r>
                      <a:endParaRPr kumimoji="0" lang="ru-RU" sz="14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69" marR="34269" marT="0" marB="0" anchor="ctr"/>
                </a:tc>
              </a:tr>
            </a:tbl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8464328"/>
              </p:ext>
            </p:extLst>
          </p:nvPr>
        </p:nvGraphicFramePr>
        <p:xfrm>
          <a:off x="5951984" y="645448"/>
          <a:ext cx="6012060" cy="288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94715"/>
              </p:ext>
            </p:extLst>
          </p:nvPr>
        </p:nvGraphicFramePr>
        <p:xfrm>
          <a:off x="335360" y="3861049"/>
          <a:ext cx="5682198" cy="20882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20480"/>
                <a:gridCol w="1361718"/>
              </a:tblGrid>
              <a:tr h="75490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/>
                        <a:t>Вид объектов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2023 г./2022 г.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132">
                <a:tc>
                  <a:txBody>
                    <a:bodyPr/>
                    <a:lstStyle/>
                    <a:p>
                      <a:pPr marL="0" lvl="2" indent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/>
                        </a:rPr>
                        <a:t>Объекты электроэнергетики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25 229/ 58 059</a:t>
                      </a:r>
                      <a:endParaRPr lang="ru-RU" sz="14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439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/>
                        </a:rPr>
                        <a:t>Опасные производственные объекты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11 510/ 11 283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effectLst/>
                        </a:rPr>
                        <a:t>Объекты капитального строительства и реконструкции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1 864/ 5 140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153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/>
                        </a:rPr>
                        <a:t>Гидротехнические </a:t>
                      </a:r>
                      <a:r>
                        <a:rPr kumimoji="0" lang="ru-RU" sz="1400" kern="1200" dirty="0">
                          <a:effectLst/>
                        </a:rPr>
                        <a:t>сооружения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/ 118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98330" y="3861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86780" y="3389460"/>
            <a:ext cx="5185792" cy="471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i="1" dirty="0" smtClean="0"/>
              <a:t>Количество подконтрольных объектов</a:t>
            </a:r>
            <a:endParaRPr lang="ru-RU" sz="1800" b="1" i="1" dirty="0"/>
          </a:p>
        </p:txBody>
      </p:sp>
      <p:graphicFrame>
        <p:nvGraphicFramePr>
          <p:cNvPr id="15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315877"/>
              </p:ext>
            </p:extLst>
          </p:nvPr>
        </p:nvGraphicFramePr>
        <p:xfrm>
          <a:off x="6023992" y="3381900"/>
          <a:ext cx="5940052" cy="292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554854"/>
            <a:ext cx="328926" cy="299885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5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35560" y="209546"/>
            <a:ext cx="7868367" cy="4900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Классификация и количество ОПО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67590151"/>
              </p:ext>
            </p:extLst>
          </p:nvPr>
        </p:nvGraphicFramePr>
        <p:xfrm>
          <a:off x="1754835" y="4350936"/>
          <a:ext cx="10044190" cy="22338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7204"/>
                <a:gridCol w="576064"/>
                <a:gridCol w="576064"/>
                <a:gridCol w="576064"/>
                <a:gridCol w="792088"/>
                <a:gridCol w="720080"/>
                <a:gridCol w="504056"/>
                <a:gridCol w="720080"/>
                <a:gridCol w="720080"/>
                <a:gridCol w="576064"/>
                <a:gridCol w="576064"/>
                <a:gridCol w="504056"/>
                <a:gridCol w="504056"/>
                <a:gridCol w="422316"/>
                <a:gridCol w="1089854"/>
              </a:tblGrid>
              <a:tr h="5533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Вид надзора / Класс опасности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ГР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ГС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МТ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НД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НХ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Общий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итог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</a:tr>
              <a:tr h="28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II </a:t>
                      </a:r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b"/>
                </a:tc>
              </a:tr>
              <a:tr h="30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III </a:t>
                      </a:r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6119</a:t>
                      </a:r>
                    </a:p>
                  </a:txBody>
                  <a:tcPr marL="9525" marR="9525" marT="9525" marB="0" anchor="b"/>
                </a:tc>
              </a:tr>
              <a:tr h="141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Класс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4183</a:t>
                      </a:r>
                    </a:p>
                  </a:txBody>
                  <a:tcPr marL="9525" marR="9525" marT="9525" marB="0" anchor="b"/>
                </a:tc>
              </a:tr>
              <a:tr h="141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 указан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</a:tr>
              <a:tr h="298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11503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68896751"/>
              </p:ext>
            </p:extLst>
          </p:nvPr>
        </p:nvGraphicFramePr>
        <p:xfrm>
          <a:off x="-234964" y="548680"/>
          <a:ext cx="6168000" cy="338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4"/>
          <p:cNvSpPr txBox="1">
            <a:spLocks/>
          </p:cNvSpPr>
          <p:nvPr/>
        </p:nvSpPr>
        <p:spPr bwMode="auto">
          <a:xfrm rot="16200000">
            <a:off x="119008" y="5085515"/>
            <a:ext cx="228423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ОПО, поднадзорных Управлению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24918096"/>
              </p:ext>
            </p:extLst>
          </p:nvPr>
        </p:nvGraphicFramePr>
        <p:xfrm>
          <a:off x="4727849" y="625298"/>
          <a:ext cx="7071176" cy="402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0" y="3404652"/>
            <a:ext cx="5591944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отчетный период в Реестре ОПО зарегистрировано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</a:t>
            </a:r>
            <a:r>
              <a:rPr lang="ru-RU" sz="18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поднадзорных ОПО</a:t>
            </a:r>
            <a:endParaRPr lang="ru-RU" sz="18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554347"/>
            <a:ext cx="263352" cy="300392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08BE746B-CF60-4591-9BF5-45DC53608664}" type="slidenum">
              <a:rPr lang="ru-RU">
                <a:solidFill>
                  <a:srgbClr val="3103F7"/>
                </a:solidFill>
              </a:rPr>
              <a:pPr/>
              <a:t>6</a:t>
            </a:fld>
            <a:endParaRPr lang="ru-RU" dirty="0">
              <a:solidFill>
                <a:srgbClr val="31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273" y="-99392"/>
            <a:ext cx="10364395" cy="63408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Контрольная (надзорная) деятельность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4970" y="6525344"/>
            <a:ext cx="412338" cy="341782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fld id="{AD9E2BEB-8C47-4135-9022-EDDE3C1A02B6}" type="slidenum">
              <a:rPr lang="ru-RU">
                <a:solidFill>
                  <a:srgbClr val="3103F7"/>
                </a:solidFill>
              </a:rPr>
              <a:pPr/>
              <a:t>7</a:t>
            </a:fld>
            <a:endParaRPr lang="ru-RU" dirty="0">
              <a:solidFill>
                <a:srgbClr val="3103F7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8833"/>
              </p:ext>
            </p:extLst>
          </p:nvPr>
        </p:nvGraphicFramePr>
        <p:xfrm>
          <a:off x="319796" y="188645"/>
          <a:ext cx="11608850" cy="5462882"/>
        </p:xfrm>
        <a:graphic>
          <a:graphicData uri="http://schemas.openxmlformats.org/drawingml/2006/table">
            <a:tbl>
              <a:tblPr/>
              <a:tblGrid>
                <a:gridCol w="3431769"/>
                <a:gridCol w="1017696"/>
                <a:gridCol w="1020656"/>
                <a:gridCol w="781024"/>
                <a:gridCol w="781024"/>
                <a:gridCol w="781024"/>
                <a:gridCol w="946695"/>
                <a:gridCol w="949654"/>
                <a:gridCol w="949654"/>
                <a:gridCol w="949654"/>
              </a:tblGrid>
              <a:tr h="265935">
                <a:tc gridSpan="10">
                  <a:txBody>
                    <a:bodyPr/>
                    <a:lstStyle/>
                    <a:p>
                      <a:pPr algn="l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мес. 2022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мес. 2023 года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</a:t>
                      </a:r>
                    </a:p>
                  </a:txBody>
                  <a:tcPr marL="6446" marR="6446" marT="6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440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проверок (и иных  контрольно-надзорных мероприятий)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-43,0%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-44,3%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Выявлено нарушений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Наложено административных штрафов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1239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должностное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юридическое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Предупреждения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Предостережения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6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наложенных штрафов (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42 304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должностное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юридическое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38 434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уплаченных штрафов (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-52,1%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419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Административных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штрафов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1 проверку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штрафов (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  на 1 проверку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-36,2%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должностное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23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юридическое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440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штрафов (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  на 1 проверку без ПГН, допусков и иных мероприятий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457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46" marR="6446" marT="64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-43,0%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-44,3%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DB92567C-CFE1-D950-D347-8A9D70A8F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381726"/>
              </p:ext>
            </p:extLst>
          </p:nvPr>
        </p:nvGraphicFramePr>
        <p:xfrm>
          <a:off x="983432" y="699614"/>
          <a:ext cx="7200800" cy="528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2135560" y="209546"/>
            <a:ext cx="7868367" cy="490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ОПО нефтегазового комплекса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6528048" y="792247"/>
            <a:ext cx="5328592" cy="5637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Контрольные (надзорные) мероприятия</a:t>
            </a:r>
          </a:p>
          <a:p>
            <a:pPr fontAlgn="auto">
              <a:spcAft>
                <a:spcPts val="0"/>
              </a:spcAft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нефтегазового комплекса</a:t>
            </a: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4970" y="6525344"/>
            <a:ext cx="324767" cy="341782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r>
              <a:rPr lang="ru-RU" dirty="0">
                <a:solidFill>
                  <a:srgbClr val="3103F7"/>
                </a:solidFill>
              </a:rPr>
              <a:t>7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0666"/>
              </p:ext>
            </p:extLst>
          </p:nvPr>
        </p:nvGraphicFramePr>
        <p:xfrm>
          <a:off x="6459404" y="1188543"/>
          <a:ext cx="5613400" cy="5389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0558"/>
                <a:gridCol w="602444"/>
                <a:gridCol w="665199"/>
                <a:gridCol w="665199"/>
              </a:tblGrid>
              <a:tr h="2962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в </a:t>
                      </a:r>
                      <a:r>
                        <a:rPr lang="ru-RU" sz="1200" u="none" strike="noStrike" dirty="0">
                          <a:effectLst/>
                        </a:rPr>
                        <a:t>нефтегазовом комплексе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Кол-во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4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Общее количество контрольных (надзорных) мероприятий , из них: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97,7%</a:t>
                      </a:r>
                    </a:p>
                  </a:txBody>
                  <a:tcPr marL="0" marR="0" marT="0" marB="0" anchor="ctr"/>
                </a:tc>
              </a:tr>
              <a:tr h="29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плановые проверки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98,1%</a:t>
                      </a:r>
                    </a:p>
                  </a:txBody>
                  <a:tcPr marL="0" marR="0" marT="0" marB="0" anchor="ctr"/>
                </a:tc>
              </a:tr>
              <a:tr h="29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внеплановые проверки - всего, из них по следующим основаниям: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93,3%</a:t>
                      </a:r>
                    </a:p>
                  </a:txBody>
                  <a:tcPr marL="0" marR="0" marT="0" marB="0" anchor="ctr"/>
                </a:tc>
              </a:tr>
              <a:tr h="697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Количество контрольных (надзорных) действий в соответствии с утверждённым графиком (далее – проверка), проведённых в рамках режима постоянного государственного надзора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</a:tr>
              <a:tr h="697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Мероприятия, связанные с приемкой и пуском в эксплуатацию объектов и оборудования в соответствии с положениями нормативных правовых актов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65,9%</a:t>
                      </a:r>
                    </a:p>
                  </a:txBody>
                  <a:tcPr marL="0" marR="0" marT="0" marB="0" anchor="ctr"/>
                </a:tc>
              </a:tr>
              <a:tr h="29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Выявлено правонарушений - всего, из них: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96,3%</a:t>
                      </a:r>
                    </a:p>
                  </a:txBody>
                  <a:tcPr marL="0" marR="0" marT="0" marB="0" anchor="ctr"/>
                </a:tc>
              </a:tr>
              <a:tr h="29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Общее количество административных наказаний, из них: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89,5%</a:t>
                      </a:r>
                    </a:p>
                  </a:txBody>
                  <a:tcPr marL="0" marR="0" marT="0" marB="0" anchor="ctr"/>
                </a:tc>
              </a:tr>
              <a:tr h="29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административное приостановление деятельности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</a:tr>
              <a:tr h="29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предупреждение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77,0%</a:t>
                      </a:r>
                    </a:p>
                  </a:txBody>
                  <a:tcPr marL="0" marR="0" marT="0" marB="0" anchor="ctr"/>
                </a:tc>
              </a:tr>
              <a:tr h="29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административный штраф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94,6%</a:t>
                      </a:r>
                    </a:p>
                  </a:txBody>
                  <a:tcPr marL="0" marR="0" marT="0" marB="0" anchor="ctr"/>
                </a:tc>
              </a:tr>
              <a:tr h="29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Общая сумма наложенных административных штрафов (тыс. руб.)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20496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90,2%</a:t>
                      </a:r>
                    </a:p>
                  </a:txBody>
                  <a:tcPr marL="0" marR="0" marT="0" marB="0" anchor="ctr"/>
                </a:tc>
              </a:tr>
              <a:tr h="29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Объявление предостережений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81,3%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09398"/>
              </p:ext>
            </p:extLst>
          </p:nvPr>
        </p:nvGraphicFramePr>
        <p:xfrm>
          <a:off x="536400" y="5085184"/>
          <a:ext cx="5487592" cy="1529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2177"/>
                <a:gridCol w="510813"/>
                <a:gridCol w="510813"/>
                <a:gridCol w="510813"/>
                <a:gridCol w="612976"/>
              </a:tblGrid>
              <a:tr h="339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ОПО ГС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ТО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ХМАО-Югра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ЯНАО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Общий итог</a:t>
                      </a:r>
                      <a:endParaRPr lang="ru-RU" sz="1200" b="1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9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2116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1116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485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3717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Сеть газоснабжения, в том числе межпоселковая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42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217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Сеть </a:t>
                      </a:r>
                      <a:r>
                        <a:rPr lang="ru-RU" sz="120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газопотребления</a:t>
                      </a:r>
                    </a:p>
                  </a:txBody>
                  <a:tcPr marL="57150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1721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772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373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2866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Система теплоснабжения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74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Станция газозаправочная (автомобильная)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188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170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392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98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Иные ОПО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0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6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DB92567C-CFE1-D950-D347-8A9D70A8F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079404"/>
              </p:ext>
            </p:extLst>
          </p:nvPr>
        </p:nvGraphicFramePr>
        <p:xfrm>
          <a:off x="319797" y="699615"/>
          <a:ext cx="3183915" cy="395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9336" y="209546"/>
            <a:ext cx="11953468" cy="490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Федеральный государственный строительный надзор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6528048" y="792247"/>
            <a:ext cx="5328592" cy="5637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Объекты федерального государственного строительного надзора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4970" y="6525344"/>
            <a:ext cx="324767" cy="341782"/>
          </a:xfrm>
          <a:solidFill>
            <a:srgbClr val="EAEAEA"/>
          </a:solidFill>
        </p:spPr>
        <p:txBody>
          <a:bodyPr vert="horz" lIns="91440" tIns="45720" rIns="91440" bIns="45720" rtlCol="0" anchor="ctr"/>
          <a:lstStyle/>
          <a:p>
            <a:r>
              <a:rPr lang="ru-RU" dirty="0" smtClean="0">
                <a:solidFill>
                  <a:srgbClr val="3103F7"/>
                </a:solidFill>
              </a:rPr>
              <a:t>8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97102"/>
              </p:ext>
            </p:extLst>
          </p:nvPr>
        </p:nvGraphicFramePr>
        <p:xfrm>
          <a:off x="6459404" y="1188545"/>
          <a:ext cx="5613400" cy="531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6996"/>
                <a:gridCol w="720080"/>
                <a:gridCol w="864096"/>
                <a:gridCol w="792228"/>
              </a:tblGrid>
              <a:tr h="2613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объектов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9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Опасные производственные объекты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1 780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1 512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268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9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Объекты инфраструктуры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воздушного транспорта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9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Объекты инфраструктуры железнодорожного транспорта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99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Автомобильные дороги федерального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значения</a:t>
                      </a:r>
                      <a:endParaRPr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99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Размещение и обезвреживание отходов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I-V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классов опасности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9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Портовые гидротехнические сооружения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9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территории двух и более субъектов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960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Сооружения связи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7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Линии электропередач напряжением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330 киловольт и более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7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Уникальные объекты (с пролётом более 100 метров)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7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Иные объекты, определённые Правительством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7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Иные объекты в соответствии с законодательством Российской Федерации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87688" y="792247"/>
            <a:ext cx="3043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По сравнению с аналогичным периодом 2022 года количество поднадзорных объектов сократилось </a:t>
            </a:r>
            <a:br>
              <a:rPr lang="ru-RU" sz="1200" dirty="0" smtClean="0"/>
            </a:br>
            <a:r>
              <a:rPr lang="ru-RU" sz="1200" dirty="0" smtClean="0"/>
              <a:t>на  3 390 объектов (65 %) что связано со вступлением в силу постановления Правительства Российской Федерации от 12.11.2020 № 1816, и нормативных актов субъектов Российской Федерации, исключивших необходимость получения разрешения на строительство (и, соответственно, осуществление государственного строительного надзора) ряда объектов обустройства и линейных объектов нефтегазового комплекса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8441" y="3653150"/>
            <a:ext cx="58547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Проблемные вопросы</a:t>
            </a:r>
          </a:p>
          <a:p>
            <a:pPr algn="just"/>
            <a:r>
              <a:rPr lang="ru-RU" sz="1000" dirty="0" smtClean="0"/>
              <a:t>1. Низкое </a:t>
            </a:r>
            <a:r>
              <a:rPr lang="ru-RU" sz="1000" dirty="0"/>
              <a:t>качество подготовки проектной документации. В течение строительства, реконструкции объектов капитального строительства вносится большое число изменений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проектную или рабочую документацию, связанных </a:t>
            </a:r>
            <a:r>
              <a:rPr lang="ru-RU" sz="1000" dirty="0" smtClean="0"/>
              <a:t>с </a:t>
            </a:r>
            <a:r>
              <a:rPr lang="ru-RU" sz="1000" dirty="0"/>
              <a:t>отклонениями объектов строительства, вызванными фактическими условиями строительства.</a:t>
            </a:r>
          </a:p>
          <a:p>
            <a:pPr algn="just"/>
            <a:r>
              <a:rPr lang="ru-RU" sz="1000" dirty="0" smtClean="0"/>
              <a:t>2. Осуществление </a:t>
            </a:r>
            <a:r>
              <a:rPr lang="ru-RU" sz="1000" dirty="0"/>
              <a:t>строительства, реконструкции объектов капитального строительства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соответствии с рабочей документацией, не соответствующей проектной документации, прошедшей экспертизу.</a:t>
            </a:r>
          </a:p>
          <a:p>
            <a:pPr algn="just"/>
            <a:r>
              <a:rPr lang="ru-RU" sz="1000" dirty="0" smtClean="0"/>
              <a:t>3. Чрезмерное </a:t>
            </a:r>
            <a:r>
              <a:rPr lang="ru-RU" sz="1000" dirty="0"/>
              <a:t>деление на этапы конструктивно простых объектов капитального строительства, приводящее к неравномерности осуществления контрольной (надзорной) деятельности.</a:t>
            </a:r>
          </a:p>
          <a:p>
            <a:pPr algn="just"/>
            <a:r>
              <a:rPr lang="ru-RU" sz="1000" dirty="0" smtClean="0"/>
              <a:t>4. Отсутствие </a:t>
            </a:r>
            <a:r>
              <a:rPr lang="ru-RU" sz="1000" dirty="0"/>
              <a:t>федерального государственного строительного надзора </a:t>
            </a:r>
            <a:r>
              <a:rPr lang="ru-RU" sz="1000" dirty="0" smtClean="0"/>
              <a:t>за </a:t>
            </a:r>
            <a:r>
              <a:rPr lang="ru-RU" sz="1000" dirty="0"/>
              <a:t>объектами обустройства нефтегазовых месторождений (буровые скважины, обустройство кустов скважин, линии электропередач, системы </a:t>
            </a:r>
            <a:r>
              <a:rPr lang="ru-RU" sz="1000" dirty="0" smtClean="0"/>
              <a:t>автоматизации и </a:t>
            </a:r>
            <a:r>
              <a:rPr lang="ru-RU" sz="1000" dirty="0"/>
              <a:t>телемеханики подстанции, водоводы систем поддержания пластового давления, автоматические групповые замерные установки, блоки дозирования </a:t>
            </a:r>
            <a:r>
              <a:rPr lang="ru-RU" sz="1000" dirty="0" err="1"/>
              <a:t>химреагентов</a:t>
            </a:r>
            <a:r>
              <a:rPr lang="ru-RU" sz="1000" dirty="0"/>
              <a:t>, автомобильные дороги), ошибки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при </a:t>
            </a:r>
            <a:r>
              <a:rPr lang="ru-RU" sz="1000" dirty="0"/>
              <a:t>строительстве которых </a:t>
            </a:r>
            <a:r>
              <a:rPr lang="ru-RU" sz="1000" dirty="0" smtClean="0"/>
              <a:t>ложатся на </a:t>
            </a:r>
            <a:r>
              <a:rPr lang="ru-RU" sz="1000" dirty="0"/>
              <a:t>эксплуатирующие подразделения.</a:t>
            </a:r>
          </a:p>
          <a:p>
            <a:pPr algn="just"/>
            <a:r>
              <a:rPr lang="ru-RU" sz="1000" dirty="0"/>
              <a:t>5. Отсутствие законодательно установленных требований к </a:t>
            </a:r>
            <a:r>
              <a:rPr lang="ru-RU" sz="1000" dirty="0" smtClean="0"/>
              <a:t>организации и </a:t>
            </a:r>
            <a:r>
              <a:rPr lang="ru-RU" sz="1000" dirty="0"/>
              <a:t>осуществлению строительного контроля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662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86874</TotalTime>
  <Words>2230</Words>
  <Application>Microsoft Office PowerPoint</Application>
  <PresentationFormat>Широкоэкранный</PresentationFormat>
  <Paragraphs>942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Arial Cyr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Северо-Уральское управление Ростехнадзора</vt:lpstr>
      <vt:lpstr>Площадь Тюменской области  с ХМАО-Югра и ЯНАО –  1,5 млн. км2</vt:lpstr>
      <vt:lpstr>Энергосистемы региона</vt:lpstr>
      <vt:lpstr>Количество подконтрольных организаций</vt:lpstr>
      <vt:lpstr>Классификация и количество ОПО</vt:lpstr>
      <vt:lpstr>Контрольная (надзорная) деятельность</vt:lpstr>
      <vt:lpstr>Презентация PowerPoint</vt:lpstr>
      <vt:lpstr>Презентация PowerPoint</vt:lpstr>
      <vt:lpstr>Презентация PowerPoint</vt:lpstr>
      <vt:lpstr>Программы профилактики рисков причинения вреда (ущерба) охраняемым законом ценностям </vt:lpstr>
      <vt:lpstr>Контрольная (надзорная) деятельность в рамках режима постоянного  государственного надзора (контроля) на опасных производственных объектах</vt:lpstr>
      <vt:lpstr>Аварийность и производственный травматизм (9 месяцев)</vt:lpstr>
      <vt:lpstr>Аварийность по видам надзора</vt:lpstr>
      <vt:lpstr>Производственный травматизм (со смертельным исходом)</vt:lpstr>
      <vt:lpstr>Динамика аварийности и травматизма</vt:lpstr>
      <vt:lpstr>Основные проблемные вопросы осуществления контрольной (надзорной) деятельности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обеспечения промышленной безопасности</dc:title>
  <dc:creator>Надежда</dc:creator>
  <cp:lastModifiedBy>Гайдук Юрий Васильевич</cp:lastModifiedBy>
  <cp:revision>2055</cp:revision>
  <cp:lastPrinted>2023-10-23T10:24:15Z</cp:lastPrinted>
  <dcterms:created xsi:type="dcterms:W3CDTF">2007-01-14T15:43:27Z</dcterms:created>
  <dcterms:modified xsi:type="dcterms:W3CDTF">2023-12-20T03:08:21Z</dcterms:modified>
</cp:coreProperties>
</file>